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20"/>
  </p:notesMasterIdLst>
  <p:sldIdLst>
    <p:sldId id="260" r:id="rId2"/>
    <p:sldId id="344" r:id="rId3"/>
    <p:sldId id="634" r:id="rId4"/>
    <p:sldId id="341" r:id="rId5"/>
    <p:sldId id="990" r:id="rId6"/>
    <p:sldId id="991" r:id="rId7"/>
    <p:sldId id="629" r:id="rId8"/>
    <p:sldId id="628" r:id="rId9"/>
    <p:sldId id="994" r:id="rId10"/>
    <p:sldId id="1023" r:id="rId11"/>
    <p:sldId id="995" r:id="rId12"/>
    <p:sldId id="998" r:id="rId13"/>
    <p:sldId id="996" r:id="rId14"/>
    <p:sldId id="997" r:id="rId15"/>
    <p:sldId id="630" r:id="rId16"/>
    <p:sldId id="305" r:id="rId17"/>
    <p:sldId id="612" r:id="rId18"/>
    <p:sldId id="61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B87C"/>
    <a:srgbClr val="FF99CC"/>
    <a:srgbClr val="DDDDDD"/>
    <a:srgbClr val="4F81BD"/>
    <a:srgbClr val="B4B12E"/>
    <a:srgbClr val="FFFFCC"/>
    <a:srgbClr val="DCDA78"/>
    <a:srgbClr val="D0CD47"/>
    <a:srgbClr val="E9E9AF"/>
    <a:srgbClr val="DCDB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385" autoAdjust="0"/>
  </p:normalViewPr>
  <p:slideViewPr>
    <p:cSldViewPr>
      <p:cViewPr varScale="1">
        <p:scale>
          <a:sx n="75" d="100"/>
          <a:sy n="75" d="100"/>
        </p:scale>
        <p:origin x="486" y="39"/>
      </p:cViewPr>
      <p:guideLst>
        <p:guide orient="horz" pos="2160"/>
        <p:guide pos="3840"/>
      </p:guideLst>
    </p:cSldViewPr>
  </p:slideViewPr>
  <p:notesTextViewPr>
    <p:cViewPr>
      <p:scale>
        <a:sx n="1" d="1"/>
        <a:sy n="1" d="1"/>
      </p:scale>
      <p:origin x="0" y="0"/>
    </p:cViewPr>
  </p:notesTextViewPr>
  <p:sorterViewPr>
    <p:cViewPr>
      <p:scale>
        <a:sx n="100" d="100"/>
        <a:sy n="100" d="100"/>
      </p:scale>
      <p:origin x="0" y="-8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1CD250-4871-4CCB-B068-8F362883DBA0}" type="datetimeFigureOut">
              <a:rPr lang="en-US" smtClean="0"/>
              <a:t>12/17/2021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D67BDE-0E6A-4B67-A7A0-DFA9848FE45C}" type="slidenum">
              <a:rPr lang="en-US" smtClean="0"/>
              <a:t>‹#›</a:t>
            </a:fld>
            <a:endParaRPr lang="en-US"/>
          </a:p>
        </p:txBody>
      </p:sp>
    </p:spTree>
    <p:extLst>
      <p:ext uri="{BB962C8B-B14F-4D97-AF65-F5344CB8AC3E}">
        <p14:creationId xmlns:p14="http://schemas.microsoft.com/office/powerpoint/2010/main" val="3017793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67BDE-0E6A-4B67-A7A0-DFA9848FE45C}" type="slidenum">
              <a:rPr lang="en-US" smtClean="0"/>
              <a:t>1</a:t>
            </a:fld>
            <a:endParaRPr lang="en-US"/>
          </a:p>
        </p:txBody>
      </p:sp>
    </p:spTree>
    <p:extLst>
      <p:ext uri="{BB962C8B-B14F-4D97-AF65-F5344CB8AC3E}">
        <p14:creationId xmlns:p14="http://schemas.microsoft.com/office/powerpoint/2010/main" val="333056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951B36-FCAE-C34C-BCE1-10BDDC513E7C}" type="slidenum">
              <a:rPr lang="en-US" smtClean="0"/>
              <a:pPr/>
              <a:t>2</a:t>
            </a:fld>
            <a:endParaRPr lang="en-US"/>
          </a:p>
        </p:txBody>
      </p:sp>
    </p:spTree>
    <p:extLst>
      <p:ext uri="{BB962C8B-B14F-4D97-AF65-F5344CB8AC3E}">
        <p14:creationId xmlns:p14="http://schemas.microsoft.com/office/powerpoint/2010/main" val="855398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951B36-FCAE-C34C-BCE1-10BDDC513E7C}" type="slidenum">
              <a:rPr lang="en-US" smtClean="0"/>
              <a:pPr/>
              <a:t>3</a:t>
            </a:fld>
            <a:endParaRPr lang="en-US"/>
          </a:p>
        </p:txBody>
      </p:sp>
    </p:spTree>
    <p:extLst>
      <p:ext uri="{BB962C8B-B14F-4D97-AF65-F5344CB8AC3E}">
        <p14:creationId xmlns:p14="http://schemas.microsoft.com/office/powerpoint/2010/main" val="3025045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Georgia" panose="02040502050405020303" pitchFamily="18" charset="0"/>
              </a:rPr>
              <a:t>To determine an optimal dosing strategy, we performed a 2-week intervention of C57BL/6 WT mice using Cannabis at 3 doses plus control.  </a:t>
            </a:r>
          </a:p>
          <a:p>
            <a:r>
              <a:rPr lang="en-US" sz="1200" dirty="0">
                <a:latin typeface="Georgia" panose="02040502050405020303" pitchFamily="18" charset="0"/>
              </a:rPr>
              <a:t>C57BL/6 WT mice were given either a crude Cannabis extract via gavage, purified CBD/THC by intraperitoneal (</a:t>
            </a:r>
            <a:r>
              <a:rPr lang="en-US" sz="1200" dirty="0" err="1">
                <a:latin typeface="Georgia" panose="02040502050405020303" pitchFamily="18" charset="0"/>
              </a:rPr>
              <a:t>i.p.</a:t>
            </a:r>
            <a:r>
              <a:rPr lang="en-US" sz="1200" dirty="0">
                <a:latin typeface="Georgia" panose="02040502050405020303" pitchFamily="18" charset="0"/>
              </a:rPr>
              <a:t>) injection, or whole Cannabis mixed with nutritional gel.  </a:t>
            </a:r>
          </a:p>
          <a:p>
            <a:r>
              <a:rPr lang="en-US" sz="1200" dirty="0">
                <a:latin typeface="Georgia" panose="02040502050405020303" pitchFamily="18" charset="0"/>
              </a:rPr>
              <a:t>Telemetry devices were surgically implanted in mice to monitor changes in mouse physiology, including temperature, heart rate, and activity.  </a:t>
            </a:r>
          </a:p>
          <a:p>
            <a:r>
              <a:rPr lang="en-US" sz="1200" dirty="0">
                <a:latin typeface="Georgia" panose="02040502050405020303" pitchFamily="18" charset="0"/>
              </a:rPr>
              <a:t>In addition to 25 neurotransmitters and 13 endocannabinoids, CBD, THC, and 7 related metabolites in brain, plasma, and adipose tissue were measured using LC/MS/MS.</a:t>
            </a:r>
            <a:endParaRPr lang="en-US" dirty="0">
              <a:latin typeface="Georgia" panose="02040502050405020303" pitchFamily="18" charset="0"/>
            </a:endParaRPr>
          </a:p>
          <a:p>
            <a:endParaRPr lang="en-US" dirty="0">
              <a:latin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E3D67BDE-0E6A-4B67-A7A0-DFA9848FE45C}" type="slidenum">
              <a:rPr lang="en-US" smtClean="0"/>
              <a:t>7</a:t>
            </a:fld>
            <a:endParaRPr lang="en-US"/>
          </a:p>
        </p:txBody>
      </p:sp>
    </p:spTree>
    <p:extLst>
      <p:ext uri="{BB962C8B-B14F-4D97-AF65-F5344CB8AC3E}">
        <p14:creationId xmlns:p14="http://schemas.microsoft.com/office/powerpoint/2010/main" val="207428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951B36-FCAE-C34C-BCE1-10BDDC513E7C}" type="slidenum">
              <a:rPr lang="en-US" smtClean="0"/>
              <a:pPr/>
              <a:t>8</a:t>
            </a:fld>
            <a:endParaRPr lang="en-US"/>
          </a:p>
        </p:txBody>
      </p:sp>
    </p:spTree>
    <p:extLst>
      <p:ext uri="{BB962C8B-B14F-4D97-AF65-F5344CB8AC3E}">
        <p14:creationId xmlns:p14="http://schemas.microsoft.com/office/powerpoint/2010/main" val="2539234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67BDE-0E6A-4B67-A7A0-DFA9848FE45C}" type="slidenum">
              <a:rPr lang="en-US" smtClean="0"/>
              <a:t>10</a:t>
            </a:fld>
            <a:endParaRPr lang="en-US"/>
          </a:p>
        </p:txBody>
      </p:sp>
    </p:spTree>
    <p:extLst>
      <p:ext uri="{BB962C8B-B14F-4D97-AF65-F5344CB8AC3E}">
        <p14:creationId xmlns:p14="http://schemas.microsoft.com/office/powerpoint/2010/main" val="1606225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67BDE-0E6A-4B67-A7A0-DFA9848FE45C}" type="slidenum">
              <a:rPr lang="en-US" smtClean="0"/>
              <a:t>15</a:t>
            </a:fld>
            <a:endParaRPr lang="en-US"/>
          </a:p>
        </p:txBody>
      </p:sp>
    </p:spTree>
    <p:extLst>
      <p:ext uri="{BB962C8B-B14F-4D97-AF65-F5344CB8AC3E}">
        <p14:creationId xmlns:p14="http://schemas.microsoft.com/office/powerpoint/2010/main" val="1815040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telemetry data was accumulated using essentially GPS devices called </a:t>
            </a:r>
            <a:r>
              <a:rPr lang="en-US" dirty="0" err="1"/>
              <a:t>eMitters</a:t>
            </a:r>
            <a:r>
              <a:rPr lang="en-US" dirty="0"/>
              <a:t>.  The datasets were processed using Vital View and then data analyzed in excel and R.  Temp, HR, Act.  Readings were each minute so a LOT of data over the course of 14 days.  We first averaged the data to obtain 6 readings per hour.  Then data was further processed so that we could compare 1 hour time windows across the days.  For example, we could compare the hour before dosing (called the pre-dose), the hour during dosing, the first hour after dosing, the second hour after dosing, etc.</a:t>
            </a:r>
          </a:p>
          <a:p>
            <a:r>
              <a:rPr lang="en-US" dirty="0"/>
              <a:t>This chart is a visualization of all readings of temperature of FF animals across the 14 days.  This data has not been processed or corrected so we can’t draw any conclusions from it.  However, it does show the complexity of the datasets and the normal variability of animals temperature.</a:t>
            </a:r>
          </a:p>
        </p:txBody>
      </p:sp>
      <p:sp>
        <p:nvSpPr>
          <p:cNvPr id="4" name="Slide Number Placeholder 3"/>
          <p:cNvSpPr>
            <a:spLocks noGrp="1"/>
          </p:cNvSpPr>
          <p:nvPr>
            <p:ph type="sldNum" sz="quarter" idx="5"/>
          </p:nvPr>
        </p:nvSpPr>
        <p:spPr/>
        <p:txBody>
          <a:bodyPr/>
          <a:lstStyle/>
          <a:p>
            <a:fld id="{E3D67BDE-0E6A-4B67-A7A0-DFA9848FE45C}" type="slidenum">
              <a:rPr lang="en-US" smtClean="0"/>
              <a:t>16</a:t>
            </a:fld>
            <a:endParaRPr lang="en-US"/>
          </a:p>
        </p:txBody>
      </p:sp>
    </p:spTree>
    <p:extLst>
      <p:ext uri="{BB962C8B-B14F-4D97-AF65-F5344CB8AC3E}">
        <p14:creationId xmlns:p14="http://schemas.microsoft.com/office/powerpoint/2010/main" val="3215763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different ways of analyzing the data.  I’m going to show you two ways that we used to determine if there were acute effects on body temperature.</a:t>
            </a:r>
          </a:p>
        </p:txBody>
      </p:sp>
      <p:sp>
        <p:nvSpPr>
          <p:cNvPr id="4" name="Slide Number Placeholder 3"/>
          <p:cNvSpPr>
            <a:spLocks noGrp="1"/>
          </p:cNvSpPr>
          <p:nvPr>
            <p:ph type="sldNum" sz="quarter" idx="5"/>
          </p:nvPr>
        </p:nvSpPr>
        <p:spPr/>
        <p:txBody>
          <a:bodyPr/>
          <a:lstStyle/>
          <a:p>
            <a:fld id="{E3D67BDE-0E6A-4B67-A7A0-DFA9848FE45C}" type="slidenum">
              <a:rPr lang="en-US" smtClean="0"/>
              <a:t>17</a:t>
            </a:fld>
            <a:endParaRPr lang="en-US"/>
          </a:p>
        </p:txBody>
      </p:sp>
    </p:spTree>
    <p:extLst>
      <p:ext uri="{BB962C8B-B14F-4D97-AF65-F5344CB8AC3E}">
        <p14:creationId xmlns:p14="http://schemas.microsoft.com/office/powerpoint/2010/main" val="414715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8A553-A9A3-4A8B-9817-03CE9508BD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4B7CAA-3390-4B49-B6DC-177AF2EEA2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A739C6-C553-41BA-AED1-53973B7BC7DE}"/>
              </a:ext>
            </a:extLst>
          </p:cNvPr>
          <p:cNvSpPr>
            <a:spLocks noGrp="1"/>
          </p:cNvSpPr>
          <p:nvPr>
            <p:ph type="dt" sz="half" idx="10"/>
          </p:nvPr>
        </p:nvSpPr>
        <p:spPr/>
        <p:txBody>
          <a:bodyPr/>
          <a:lstStyle/>
          <a:p>
            <a:fld id="{FDAE6573-C6EC-43E9-BDD7-AE286A6132C2}" type="datetimeFigureOut">
              <a:rPr lang="en-US" smtClean="0"/>
              <a:t>12/17/2021</a:t>
            </a:fld>
            <a:endParaRPr lang="en-US"/>
          </a:p>
        </p:txBody>
      </p:sp>
      <p:sp>
        <p:nvSpPr>
          <p:cNvPr id="5" name="Footer Placeholder 4">
            <a:extLst>
              <a:ext uri="{FF2B5EF4-FFF2-40B4-BE49-F238E27FC236}">
                <a16:creationId xmlns:a16="http://schemas.microsoft.com/office/drawing/2014/main" id="{4BDDCC58-EEC0-4C04-86D6-A9750E741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53CAD-13A5-4C0C-B175-E2F8AE9D8B41}"/>
              </a:ext>
            </a:extLst>
          </p:cNvPr>
          <p:cNvSpPr>
            <a:spLocks noGrp="1"/>
          </p:cNvSpPr>
          <p:nvPr>
            <p:ph type="sldNum" sz="quarter" idx="12"/>
          </p:nvPr>
        </p:nvSpPr>
        <p:spPr/>
        <p:txBody>
          <a:bodyPr/>
          <a:lstStyle/>
          <a:p>
            <a:fld id="{964546B1-1AA9-4156-BB1C-664BBC53D023}" type="slidenum">
              <a:rPr lang="en-US" smtClean="0"/>
              <a:t>‹#›</a:t>
            </a:fld>
            <a:endParaRPr lang="en-US"/>
          </a:p>
        </p:txBody>
      </p:sp>
    </p:spTree>
    <p:extLst>
      <p:ext uri="{BB962C8B-B14F-4D97-AF65-F5344CB8AC3E}">
        <p14:creationId xmlns:p14="http://schemas.microsoft.com/office/powerpoint/2010/main" val="862493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E9E4-B0F4-428D-B990-C4F4E0FA21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55B360-9D27-4BE6-AD4D-80F193892F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75BBD-4E0E-46A4-A46D-59350152D5BE}"/>
              </a:ext>
            </a:extLst>
          </p:cNvPr>
          <p:cNvSpPr>
            <a:spLocks noGrp="1"/>
          </p:cNvSpPr>
          <p:nvPr>
            <p:ph type="dt" sz="half" idx="10"/>
          </p:nvPr>
        </p:nvSpPr>
        <p:spPr/>
        <p:txBody>
          <a:bodyPr/>
          <a:lstStyle/>
          <a:p>
            <a:fld id="{FDAE6573-C6EC-43E9-BDD7-AE286A6132C2}" type="datetimeFigureOut">
              <a:rPr lang="en-US" smtClean="0"/>
              <a:t>12/17/2021</a:t>
            </a:fld>
            <a:endParaRPr lang="en-US"/>
          </a:p>
        </p:txBody>
      </p:sp>
      <p:sp>
        <p:nvSpPr>
          <p:cNvPr id="5" name="Footer Placeholder 4">
            <a:extLst>
              <a:ext uri="{FF2B5EF4-FFF2-40B4-BE49-F238E27FC236}">
                <a16:creationId xmlns:a16="http://schemas.microsoft.com/office/drawing/2014/main" id="{911A8ECB-8B80-452C-AF3F-F2CCA3383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A25C-EAC6-485D-87C0-FCB87B68DC03}"/>
              </a:ext>
            </a:extLst>
          </p:cNvPr>
          <p:cNvSpPr>
            <a:spLocks noGrp="1"/>
          </p:cNvSpPr>
          <p:nvPr>
            <p:ph type="sldNum" sz="quarter" idx="12"/>
          </p:nvPr>
        </p:nvSpPr>
        <p:spPr/>
        <p:txBody>
          <a:bodyPr/>
          <a:lstStyle/>
          <a:p>
            <a:fld id="{964546B1-1AA9-4156-BB1C-664BBC53D023}" type="slidenum">
              <a:rPr lang="en-US" smtClean="0"/>
              <a:t>‹#›</a:t>
            </a:fld>
            <a:endParaRPr lang="en-US"/>
          </a:p>
        </p:txBody>
      </p:sp>
    </p:spTree>
    <p:extLst>
      <p:ext uri="{BB962C8B-B14F-4D97-AF65-F5344CB8AC3E}">
        <p14:creationId xmlns:p14="http://schemas.microsoft.com/office/powerpoint/2010/main" val="341187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88BAF4-D8EC-4B40-973B-AA0B3A08D1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062D6E-35EB-4CEB-BAFF-571C8FBCFD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51BD22-835B-4A59-9FED-A0352DE9324E}"/>
              </a:ext>
            </a:extLst>
          </p:cNvPr>
          <p:cNvSpPr>
            <a:spLocks noGrp="1"/>
          </p:cNvSpPr>
          <p:nvPr>
            <p:ph type="dt" sz="half" idx="10"/>
          </p:nvPr>
        </p:nvSpPr>
        <p:spPr/>
        <p:txBody>
          <a:bodyPr/>
          <a:lstStyle/>
          <a:p>
            <a:fld id="{FDAE6573-C6EC-43E9-BDD7-AE286A6132C2}" type="datetimeFigureOut">
              <a:rPr lang="en-US" smtClean="0"/>
              <a:t>12/17/2021</a:t>
            </a:fld>
            <a:endParaRPr lang="en-US"/>
          </a:p>
        </p:txBody>
      </p:sp>
      <p:sp>
        <p:nvSpPr>
          <p:cNvPr id="5" name="Footer Placeholder 4">
            <a:extLst>
              <a:ext uri="{FF2B5EF4-FFF2-40B4-BE49-F238E27FC236}">
                <a16:creationId xmlns:a16="http://schemas.microsoft.com/office/drawing/2014/main" id="{8FEEB5BD-DEC7-4666-9D0A-EF18A427A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996F9-2871-4EEA-8DB5-ABBCCC3876D0}"/>
              </a:ext>
            </a:extLst>
          </p:cNvPr>
          <p:cNvSpPr>
            <a:spLocks noGrp="1"/>
          </p:cNvSpPr>
          <p:nvPr>
            <p:ph type="sldNum" sz="quarter" idx="12"/>
          </p:nvPr>
        </p:nvSpPr>
        <p:spPr/>
        <p:txBody>
          <a:bodyPr/>
          <a:lstStyle/>
          <a:p>
            <a:fld id="{964546B1-1AA9-4156-BB1C-664BBC53D023}" type="slidenum">
              <a:rPr lang="en-US" smtClean="0"/>
              <a:t>‹#›</a:t>
            </a:fld>
            <a:endParaRPr lang="en-US"/>
          </a:p>
        </p:txBody>
      </p:sp>
    </p:spTree>
    <p:extLst>
      <p:ext uri="{BB962C8B-B14F-4D97-AF65-F5344CB8AC3E}">
        <p14:creationId xmlns:p14="http://schemas.microsoft.com/office/powerpoint/2010/main" val="2233914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CCA-9552-4AA2-A23D-6AC9434D20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B793C-9432-4E55-B335-CB23453A73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2688D-3A71-43E5-8A8D-4EE5597875ED}"/>
              </a:ext>
            </a:extLst>
          </p:cNvPr>
          <p:cNvSpPr>
            <a:spLocks noGrp="1"/>
          </p:cNvSpPr>
          <p:nvPr>
            <p:ph type="dt" sz="half" idx="10"/>
          </p:nvPr>
        </p:nvSpPr>
        <p:spPr/>
        <p:txBody>
          <a:bodyPr/>
          <a:lstStyle/>
          <a:p>
            <a:fld id="{FDAE6573-C6EC-43E9-BDD7-AE286A6132C2}" type="datetimeFigureOut">
              <a:rPr lang="en-US" smtClean="0"/>
              <a:t>12/17/2021</a:t>
            </a:fld>
            <a:endParaRPr lang="en-US"/>
          </a:p>
        </p:txBody>
      </p:sp>
      <p:sp>
        <p:nvSpPr>
          <p:cNvPr id="5" name="Footer Placeholder 4">
            <a:extLst>
              <a:ext uri="{FF2B5EF4-FFF2-40B4-BE49-F238E27FC236}">
                <a16:creationId xmlns:a16="http://schemas.microsoft.com/office/drawing/2014/main" id="{BBE8E749-8F70-4598-A667-E8DF375F4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EB2AB-8C85-4EDE-ADDB-87083A3F1DD6}"/>
              </a:ext>
            </a:extLst>
          </p:cNvPr>
          <p:cNvSpPr>
            <a:spLocks noGrp="1"/>
          </p:cNvSpPr>
          <p:nvPr>
            <p:ph type="sldNum" sz="quarter" idx="12"/>
          </p:nvPr>
        </p:nvSpPr>
        <p:spPr/>
        <p:txBody>
          <a:bodyPr/>
          <a:lstStyle/>
          <a:p>
            <a:fld id="{964546B1-1AA9-4156-BB1C-664BBC53D023}" type="slidenum">
              <a:rPr lang="en-US" smtClean="0"/>
              <a:t>‹#›</a:t>
            </a:fld>
            <a:endParaRPr lang="en-US"/>
          </a:p>
        </p:txBody>
      </p:sp>
    </p:spTree>
    <p:extLst>
      <p:ext uri="{BB962C8B-B14F-4D97-AF65-F5344CB8AC3E}">
        <p14:creationId xmlns:p14="http://schemas.microsoft.com/office/powerpoint/2010/main" val="566546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7845-C181-464E-88DA-7F2D07B23F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D6876E-8621-43F1-A05E-28FDA11BD1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1BFE23-1F77-4B11-A908-ADCEE8590BBF}"/>
              </a:ext>
            </a:extLst>
          </p:cNvPr>
          <p:cNvSpPr>
            <a:spLocks noGrp="1"/>
          </p:cNvSpPr>
          <p:nvPr>
            <p:ph type="dt" sz="half" idx="10"/>
          </p:nvPr>
        </p:nvSpPr>
        <p:spPr/>
        <p:txBody>
          <a:bodyPr/>
          <a:lstStyle/>
          <a:p>
            <a:fld id="{FDAE6573-C6EC-43E9-BDD7-AE286A6132C2}" type="datetimeFigureOut">
              <a:rPr lang="en-US" smtClean="0"/>
              <a:t>12/17/2021</a:t>
            </a:fld>
            <a:endParaRPr lang="en-US"/>
          </a:p>
        </p:txBody>
      </p:sp>
      <p:sp>
        <p:nvSpPr>
          <p:cNvPr id="5" name="Footer Placeholder 4">
            <a:extLst>
              <a:ext uri="{FF2B5EF4-FFF2-40B4-BE49-F238E27FC236}">
                <a16:creationId xmlns:a16="http://schemas.microsoft.com/office/drawing/2014/main" id="{E281AFB1-9F2E-49C3-8160-8FB2D7FEF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00563-C282-472A-93F7-6E68115E9875}"/>
              </a:ext>
            </a:extLst>
          </p:cNvPr>
          <p:cNvSpPr>
            <a:spLocks noGrp="1"/>
          </p:cNvSpPr>
          <p:nvPr>
            <p:ph type="sldNum" sz="quarter" idx="12"/>
          </p:nvPr>
        </p:nvSpPr>
        <p:spPr/>
        <p:txBody>
          <a:bodyPr/>
          <a:lstStyle/>
          <a:p>
            <a:fld id="{964546B1-1AA9-4156-BB1C-664BBC53D023}" type="slidenum">
              <a:rPr lang="en-US" smtClean="0"/>
              <a:t>‹#›</a:t>
            </a:fld>
            <a:endParaRPr lang="en-US"/>
          </a:p>
        </p:txBody>
      </p:sp>
    </p:spTree>
    <p:extLst>
      <p:ext uri="{BB962C8B-B14F-4D97-AF65-F5344CB8AC3E}">
        <p14:creationId xmlns:p14="http://schemas.microsoft.com/office/powerpoint/2010/main" val="367350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F363-74F1-4C69-BD66-91F00B8F19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3B400-A3EA-47CC-B5E3-2E4F091233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FFFE4A-8753-4BD8-9F6E-DCDB7096EA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112CFD-A06E-4B19-BDA3-B48A4075BF21}"/>
              </a:ext>
            </a:extLst>
          </p:cNvPr>
          <p:cNvSpPr>
            <a:spLocks noGrp="1"/>
          </p:cNvSpPr>
          <p:nvPr>
            <p:ph type="dt" sz="half" idx="10"/>
          </p:nvPr>
        </p:nvSpPr>
        <p:spPr/>
        <p:txBody>
          <a:bodyPr/>
          <a:lstStyle/>
          <a:p>
            <a:fld id="{FDAE6573-C6EC-43E9-BDD7-AE286A6132C2}" type="datetimeFigureOut">
              <a:rPr lang="en-US" smtClean="0"/>
              <a:t>12/17/2021</a:t>
            </a:fld>
            <a:endParaRPr lang="en-US"/>
          </a:p>
        </p:txBody>
      </p:sp>
      <p:sp>
        <p:nvSpPr>
          <p:cNvPr id="6" name="Footer Placeholder 5">
            <a:extLst>
              <a:ext uri="{FF2B5EF4-FFF2-40B4-BE49-F238E27FC236}">
                <a16:creationId xmlns:a16="http://schemas.microsoft.com/office/drawing/2014/main" id="{C87DE8E0-8EB9-4419-BBC3-E45C91277B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1BF1A-0950-4172-8898-E4616BD8791E}"/>
              </a:ext>
            </a:extLst>
          </p:cNvPr>
          <p:cNvSpPr>
            <a:spLocks noGrp="1"/>
          </p:cNvSpPr>
          <p:nvPr>
            <p:ph type="sldNum" sz="quarter" idx="12"/>
          </p:nvPr>
        </p:nvSpPr>
        <p:spPr/>
        <p:txBody>
          <a:bodyPr/>
          <a:lstStyle/>
          <a:p>
            <a:fld id="{964546B1-1AA9-4156-BB1C-664BBC53D023}" type="slidenum">
              <a:rPr lang="en-US" smtClean="0"/>
              <a:t>‹#›</a:t>
            </a:fld>
            <a:endParaRPr lang="en-US"/>
          </a:p>
        </p:txBody>
      </p:sp>
    </p:spTree>
    <p:extLst>
      <p:ext uri="{BB962C8B-B14F-4D97-AF65-F5344CB8AC3E}">
        <p14:creationId xmlns:p14="http://schemas.microsoft.com/office/powerpoint/2010/main" val="3705870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C0B28-BAC4-4B0A-BE1C-62E67FC623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563DE-CD01-4417-BEA2-20BED3466B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A85B31-479A-46AB-B25B-80FC8BCD63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A7110A-6947-42AD-98E2-88D7F47C78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EF29FB-743B-48DD-A9FF-A8E302C6EE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082F65-B98B-4BBE-8087-2DE56F8F17F5}"/>
              </a:ext>
            </a:extLst>
          </p:cNvPr>
          <p:cNvSpPr>
            <a:spLocks noGrp="1"/>
          </p:cNvSpPr>
          <p:nvPr>
            <p:ph type="dt" sz="half" idx="10"/>
          </p:nvPr>
        </p:nvSpPr>
        <p:spPr/>
        <p:txBody>
          <a:bodyPr/>
          <a:lstStyle/>
          <a:p>
            <a:fld id="{FDAE6573-C6EC-43E9-BDD7-AE286A6132C2}" type="datetimeFigureOut">
              <a:rPr lang="en-US" smtClean="0"/>
              <a:t>12/17/2021</a:t>
            </a:fld>
            <a:endParaRPr lang="en-US"/>
          </a:p>
        </p:txBody>
      </p:sp>
      <p:sp>
        <p:nvSpPr>
          <p:cNvPr id="8" name="Footer Placeholder 7">
            <a:extLst>
              <a:ext uri="{FF2B5EF4-FFF2-40B4-BE49-F238E27FC236}">
                <a16:creationId xmlns:a16="http://schemas.microsoft.com/office/drawing/2014/main" id="{61BBAB72-AD9A-4684-A47E-17ED33F047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0A3375-8921-46A0-96E7-FA5CC19F2E1F}"/>
              </a:ext>
            </a:extLst>
          </p:cNvPr>
          <p:cNvSpPr>
            <a:spLocks noGrp="1"/>
          </p:cNvSpPr>
          <p:nvPr>
            <p:ph type="sldNum" sz="quarter" idx="12"/>
          </p:nvPr>
        </p:nvSpPr>
        <p:spPr/>
        <p:txBody>
          <a:bodyPr/>
          <a:lstStyle/>
          <a:p>
            <a:fld id="{964546B1-1AA9-4156-BB1C-664BBC53D023}" type="slidenum">
              <a:rPr lang="en-US" smtClean="0"/>
              <a:t>‹#›</a:t>
            </a:fld>
            <a:endParaRPr lang="en-US"/>
          </a:p>
        </p:txBody>
      </p:sp>
    </p:spTree>
    <p:extLst>
      <p:ext uri="{BB962C8B-B14F-4D97-AF65-F5344CB8AC3E}">
        <p14:creationId xmlns:p14="http://schemas.microsoft.com/office/powerpoint/2010/main" val="3113988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496D-7FFD-4955-8EFB-87D5296347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061764-D67C-464B-8A8B-0AD1B5DB574C}"/>
              </a:ext>
            </a:extLst>
          </p:cNvPr>
          <p:cNvSpPr>
            <a:spLocks noGrp="1"/>
          </p:cNvSpPr>
          <p:nvPr>
            <p:ph type="dt" sz="half" idx="10"/>
          </p:nvPr>
        </p:nvSpPr>
        <p:spPr/>
        <p:txBody>
          <a:bodyPr/>
          <a:lstStyle/>
          <a:p>
            <a:fld id="{FDAE6573-C6EC-43E9-BDD7-AE286A6132C2}" type="datetimeFigureOut">
              <a:rPr lang="en-US" smtClean="0"/>
              <a:t>12/17/2021</a:t>
            </a:fld>
            <a:endParaRPr lang="en-US"/>
          </a:p>
        </p:txBody>
      </p:sp>
      <p:sp>
        <p:nvSpPr>
          <p:cNvPr id="4" name="Footer Placeholder 3">
            <a:extLst>
              <a:ext uri="{FF2B5EF4-FFF2-40B4-BE49-F238E27FC236}">
                <a16:creationId xmlns:a16="http://schemas.microsoft.com/office/drawing/2014/main" id="{5A62CB3E-B1DE-41AD-9CCE-7148E0CC33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E1C73F-2417-4750-B0D5-C4E4DCE7CC38}"/>
              </a:ext>
            </a:extLst>
          </p:cNvPr>
          <p:cNvSpPr>
            <a:spLocks noGrp="1"/>
          </p:cNvSpPr>
          <p:nvPr>
            <p:ph type="sldNum" sz="quarter" idx="12"/>
          </p:nvPr>
        </p:nvSpPr>
        <p:spPr/>
        <p:txBody>
          <a:bodyPr/>
          <a:lstStyle/>
          <a:p>
            <a:fld id="{964546B1-1AA9-4156-BB1C-664BBC53D023}" type="slidenum">
              <a:rPr lang="en-US" smtClean="0"/>
              <a:t>‹#›</a:t>
            </a:fld>
            <a:endParaRPr lang="en-US"/>
          </a:p>
        </p:txBody>
      </p:sp>
    </p:spTree>
    <p:extLst>
      <p:ext uri="{BB962C8B-B14F-4D97-AF65-F5344CB8AC3E}">
        <p14:creationId xmlns:p14="http://schemas.microsoft.com/office/powerpoint/2010/main" val="405583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2A7EB8-3500-4E66-8D4B-1D06FC5FE669}"/>
              </a:ext>
            </a:extLst>
          </p:cNvPr>
          <p:cNvSpPr>
            <a:spLocks noGrp="1"/>
          </p:cNvSpPr>
          <p:nvPr>
            <p:ph type="dt" sz="half" idx="10"/>
          </p:nvPr>
        </p:nvSpPr>
        <p:spPr/>
        <p:txBody>
          <a:bodyPr/>
          <a:lstStyle/>
          <a:p>
            <a:fld id="{FDAE6573-C6EC-43E9-BDD7-AE286A6132C2}" type="datetimeFigureOut">
              <a:rPr lang="en-US" smtClean="0"/>
              <a:t>12/17/2021</a:t>
            </a:fld>
            <a:endParaRPr lang="en-US"/>
          </a:p>
        </p:txBody>
      </p:sp>
      <p:sp>
        <p:nvSpPr>
          <p:cNvPr id="3" name="Footer Placeholder 2">
            <a:extLst>
              <a:ext uri="{FF2B5EF4-FFF2-40B4-BE49-F238E27FC236}">
                <a16:creationId xmlns:a16="http://schemas.microsoft.com/office/drawing/2014/main" id="{BED1DB25-7347-4A2E-9955-E770E94481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CD9EB6-400F-48E6-BD9E-A7A2B0A695A0}"/>
              </a:ext>
            </a:extLst>
          </p:cNvPr>
          <p:cNvSpPr>
            <a:spLocks noGrp="1"/>
          </p:cNvSpPr>
          <p:nvPr>
            <p:ph type="sldNum" sz="quarter" idx="12"/>
          </p:nvPr>
        </p:nvSpPr>
        <p:spPr/>
        <p:txBody>
          <a:bodyPr/>
          <a:lstStyle/>
          <a:p>
            <a:fld id="{964546B1-1AA9-4156-BB1C-664BBC53D023}" type="slidenum">
              <a:rPr lang="en-US" smtClean="0"/>
              <a:t>‹#›</a:t>
            </a:fld>
            <a:endParaRPr lang="en-US"/>
          </a:p>
        </p:txBody>
      </p:sp>
    </p:spTree>
    <p:extLst>
      <p:ext uri="{BB962C8B-B14F-4D97-AF65-F5344CB8AC3E}">
        <p14:creationId xmlns:p14="http://schemas.microsoft.com/office/powerpoint/2010/main" val="1013508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33FF-121F-42CB-8537-8C7FC6371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6E1CB8-A598-41AC-A072-DEF073F04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474327-9DC5-4C73-88B9-A22C7C80F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3AFF2C-173D-4A22-B0AA-F8D0AE4C7E1F}"/>
              </a:ext>
            </a:extLst>
          </p:cNvPr>
          <p:cNvSpPr>
            <a:spLocks noGrp="1"/>
          </p:cNvSpPr>
          <p:nvPr>
            <p:ph type="dt" sz="half" idx="10"/>
          </p:nvPr>
        </p:nvSpPr>
        <p:spPr/>
        <p:txBody>
          <a:bodyPr/>
          <a:lstStyle/>
          <a:p>
            <a:fld id="{FDAE6573-C6EC-43E9-BDD7-AE286A6132C2}" type="datetimeFigureOut">
              <a:rPr lang="en-US" smtClean="0"/>
              <a:t>12/17/2021</a:t>
            </a:fld>
            <a:endParaRPr lang="en-US"/>
          </a:p>
        </p:txBody>
      </p:sp>
      <p:sp>
        <p:nvSpPr>
          <p:cNvPr id="6" name="Footer Placeholder 5">
            <a:extLst>
              <a:ext uri="{FF2B5EF4-FFF2-40B4-BE49-F238E27FC236}">
                <a16:creationId xmlns:a16="http://schemas.microsoft.com/office/drawing/2014/main" id="{DCA72894-67DA-4B2D-AD47-05D0DBE6DB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D0C627-746B-46CD-BEEE-41117E7FEBC6}"/>
              </a:ext>
            </a:extLst>
          </p:cNvPr>
          <p:cNvSpPr>
            <a:spLocks noGrp="1"/>
          </p:cNvSpPr>
          <p:nvPr>
            <p:ph type="sldNum" sz="quarter" idx="12"/>
          </p:nvPr>
        </p:nvSpPr>
        <p:spPr/>
        <p:txBody>
          <a:bodyPr/>
          <a:lstStyle/>
          <a:p>
            <a:fld id="{964546B1-1AA9-4156-BB1C-664BBC53D023}" type="slidenum">
              <a:rPr lang="en-US" smtClean="0"/>
              <a:t>‹#›</a:t>
            </a:fld>
            <a:endParaRPr lang="en-US"/>
          </a:p>
        </p:txBody>
      </p:sp>
    </p:spTree>
    <p:extLst>
      <p:ext uri="{BB962C8B-B14F-4D97-AF65-F5344CB8AC3E}">
        <p14:creationId xmlns:p14="http://schemas.microsoft.com/office/powerpoint/2010/main" val="3481189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D189-23BF-40DF-B45E-F4262B6BF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3F211-CD37-4C9C-BBCC-E5C10B058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BF0775-C16F-40DC-A9C7-B58BEDB7C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BB7F3B-E58C-4605-A8AF-BB986A37752B}"/>
              </a:ext>
            </a:extLst>
          </p:cNvPr>
          <p:cNvSpPr>
            <a:spLocks noGrp="1"/>
          </p:cNvSpPr>
          <p:nvPr>
            <p:ph type="dt" sz="half" idx="10"/>
          </p:nvPr>
        </p:nvSpPr>
        <p:spPr/>
        <p:txBody>
          <a:bodyPr/>
          <a:lstStyle/>
          <a:p>
            <a:fld id="{FDAE6573-C6EC-43E9-BDD7-AE286A6132C2}" type="datetimeFigureOut">
              <a:rPr lang="en-US" smtClean="0"/>
              <a:t>12/17/2021</a:t>
            </a:fld>
            <a:endParaRPr lang="en-US"/>
          </a:p>
        </p:txBody>
      </p:sp>
      <p:sp>
        <p:nvSpPr>
          <p:cNvPr id="6" name="Footer Placeholder 5">
            <a:extLst>
              <a:ext uri="{FF2B5EF4-FFF2-40B4-BE49-F238E27FC236}">
                <a16:creationId xmlns:a16="http://schemas.microsoft.com/office/drawing/2014/main" id="{12687589-1621-4E35-831A-A423016CA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962775-8500-4149-974D-F35A19B6F214}"/>
              </a:ext>
            </a:extLst>
          </p:cNvPr>
          <p:cNvSpPr>
            <a:spLocks noGrp="1"/>
          </p:cNvSpPr>
          <p:nvPr>
            <p:ph type="sldNum" sz="quarter" idx="12"/>
          </p:nvPr>
        </p:nvSpPr>
        <p:spPr/>
        <p:txBody>
          <a:bodyPr/>
          <a:lstStyle/>
          <a:p>
            <a:fld id="{964546B1-1AA9-4156-BB1C-664BBC53D023}" type="slidenum">
              <a:rPr lang="en-US" smtClean="0"/>
              <a:t>‹#›</a:t>
            </a:fld>
            <a:endParaRPr lang="en-US"/>
          </a:p>
        </p:txBody>
      </p:sp>
    </p:spTree>
    <p:extLst>
      <p:ext uri="{BB962C8B-B14F-4D97-AF65-F5344CB8AC3E}">
        <p14:creationId xmlns:p14="http://schemas.microsoft.com/office/powerpoint/2010/main" val="2921409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264BAA-002B-4A38-A623-5EA0EFB187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B26182-1F44-4DAC-BF86-64C5369F7D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FB2B0-540B-4EF6-A12C-823EA56FAE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AE6573-C6EC-43E9-BDD7-AE286A6132C2}" type="datetimeFigureOut">
              <a:rPr lang="en-US" smtClean="0"/>
              <a:t>12/17/2021</a:t>
            </a:fld>
            <a:endParaRPr lang="en-US"/>
          </a:p>
        </p:txBody>
      </p:sp>
      <p:sp>
        <p:nvSpPr>
          <p:cNvPr id="5" name="Footer Placeholder 4">
            <a:extLst>
              <a:ext uri="{FF2B5EF4-FFF2-40B4-BE49-F238E27FC236}">
                <a16:creationId xmlns:a16="http://schemas.microsoft.com/office/drawing/2014/main" id="{BB5AC014-E917-4522-AA1F-E0B1AB724F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B8D126-C548-4604-88A4-B94B82E371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546B1-1AA9-4156-BB1C-664BBC53D023}" type="slidenum">
              <a:rPr lang="en-US" smtClean="0"/>
              <a:t>‹#›</a:t>
            </a:fld>
            <a:endParaRPr lang="en-US"/>
          </a:p>
        </p:txBody>
      </p:sp>
    </p:spTree>
    <p:extLst>
      <p:ext uri="{BB962C8B-B14F-4D97-AF65-F5344CB8AC3E}">
        <p14:creationId xmlns:p14="http://schemas.microsoft.com/office/powerpoint/2010/main" val="338178486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0"/>
            <a:ext cx="11277600" cy="2133600"/>
          </a:xfrm>
        </p:spPr>
        <p:txBody>
          <a:bodyPr>
            <a:noAutofit/>
          </a:bodyPr>
          <a:lstStyle/>
          <a:p>
            <a:r>
              <a:rPr lang="en-US" sz="3600" dirty="0">
                <a:latin typeface="Georgia" panose="02040502050405020303" pitchFamily="18" charset="0"/>
              </a:rPr>
              <a:t>Possible manuscripts for </a:t>
            </a:r>
            <a:r>
              <a:rPr lang="en-US" sz="3600" i="1" dirty="0">
                <a:latin typeface="Georgia" panose="02040502050405020303" pitchFamily="18" charset="0"/>
              </a:rPr>
              <a:t>Cannabis</a:t>
            </a:r>
            <a:r>
              <a:rPr lang="en-US" sz="3600" dirty="0">
                <a:latin typeface="Georgia" panose="02040502050405020303" pitchFamily="18" charset="0"/>
              </a:rPr>
              <a:t> pilot project</a:t>
            </a:r>
            <a:br>
              <a:rPr lang="en-US" sz="2800" dirty="0"/>
            </a:br>
            <a:endParaRPr lang="en-US" sz="1800" dirty="0"/>
          </a:p>
        </p:txBody>
      </p:sp>
    </p:spTree>
    <p:extLst>
      <p:ext uri="{BB962C8B-B14F-4D97-AF65-F5344CB8AC3E}">
        <p14:creationId xmlns:p14="http://schemas.microsoft.com/office/powerpoint/2010/main" val="1771542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61C6-FF4E-406D-B4C0-67D5F9BC8D60}"/>
              </a:ext>
            </a:extLst>
          </p:cNvPr>
          <p:cNvSpPr>
            <a:spLocks noGrp="1"/>
          </p:cNvSpPr>
          <p:nvPr>
            <p:ph type="title"/>
          </p:nvPr>
        </p:nvSpPr>
        <p:spPr>
          <a:xfrm>
            <a:off x="609600" y="274638"/>
            <a:ext cx="6248400" cy="1143000"/>
          </a:xfrm>
        </p:spPr>
        <p:txBody>
          <a:bodyPr/>
          <a:lstStyle/>
          <a:p>
            <a:r>
              <a:rPr lang="en-US" dirty="0">
                <a:latin typeface="Georgia" panose="02040502050405020303" pitchFamily="18" charset="0"/>
              </a:rPr>
              <a:t>Results</a:t>
            </a:r>
          </a:p>
        </p:txBody>
      </p:sp>
      <p:sp>
        <p:nvSpPr>
          <p:cNvPr id="3" name="Content Placeholder 2">
            <a:extLst>
              <a:ext uri="{FF2B5EF4-FFF2-40B4-BE49-F238E27FC236}">
                <a16:creationId xmlns:a16="http://schemas.microsoft.com/office/drawing/2014/main" id="{1FC5521D-6C24-4A8D-AF54-6100F89A12C0}"/>
              </a:ext>
            </a:extLst>
          </p:cNvPr>
          <p:cNvSpPr>
            <a:spLocks noGrp="1"/>
          </p:cNvSpPr>
          <p:nvPr>
            <p:ph idx="1"/>
          </p:nvPr>
        </p:nvSpPr>
        <p:spPr>
          <a:xfrm>
            <a:off x="457200" y="1417638"/>
            <a:ext cx="10972800" cy="4525963"/>
          </a:xfrm>
        </p:spPr>
        <p:txBody>
          <a:bodyPr>
            <a:normAutofit lnSpcReduction="10000"/>
          </a:bodyPr>
          <a:lstStyle/>
          <a:p>
            <a:r>
              <a:rPr lang="en-US" dirty="0">
                <a:latin typeface="Georgia" panose="02040502050405020303" pitchFamily="18" charset="0"/>
              </a:rPr>
              <a:t>Body Weight </a:t>
            </a:r>
          </a:p>
          <a:p>
            <a:r>
              <a:rPr lang="en-US" dirty="0">
                <a:latin typeface="Georgia" panose="02040502050405020303" pitchFamily="18" charset="0"/>
              </a:rPr>
              <a:t>Tox panel for FF and IP July</a:t>
            </a:r>
          </a:p>
          <a:p>
            <a:r>
              <a:rPr lang="en-US" dirty="0">
                <a:latin typeface="Georgia" panose="02040502050405020303" pitchFamily="18" charset="0"/>
              </a:rPr>
              <a:t>CBD/THC measurements</a:t>
            </a:r>
          </a:p>
          <a:p>
            <a:pPr lvl="1"/>
            <a:r>
              <a:rPr lang="en-US" dirty="0">
                <a:latin typeface="Georgia" panose="02040502050405020303" pitchFamily="18" charset="0"/>
              </a:rPr>
              <a:t>In plant material</a:t>
            </a:r>
          </a:p>
          <a:p>
            <a:pPr lvl="1"/>
            <a:r>
              <a:rPr lang="en-US" dirty="0">
                <a:latin typeface="Georgia" panose="02040502050405020303" pitchFamily="18" charset="0"/>
              </a:rPr>
              <a:t>Plasma and brain</a:t>
            </a:r>
          </a:p>
          <a:p>
            <a:r>
              <a:rPr lang="en-US" dirty="0">
                <a:latin typeface="Georgia" panose="02040502050405020303" pitchFamily="18" charset="0"/>
              </a:rPr>
              <a:t>Telemetry</a:t>
            </a:r>
          </a:p>
          <a:p>
            <a:pPr lvl="1"/>
            <a:r>
              <a:rPr lang="en-US" dirty="0">
                <a:latin typeface="Georgia" panose="02040502050405020303" pitchFamily="18" charset="0"/>
              </a:rPr>
              <a:t>Heart rate</a:t>
            </a:r>
          </a:p>
          <a:p>
            <a:pPr lvl="1"/>
            <a:r>
              <a:rPr lang="en-US" dirty="0">
                <a:latin typeface="Georgia" panose="02040502050405020303" pitchFamily="18" charset="0"/>
              </a:rPr>
              <a:t>Temperature</a:t>
            </a:r>
          </a:p>
          <a:p>
            <a:pPr lvl="1"/>
            <a:r>
              <a:rPr lang="en-US" dirty="0">
                <a:latin typeface="Georgia" panose="02040502050405020303" pitchFamily="18" charset="0"/>
              </a:rPr>
              <a:t>Activity </a:t>
            </a:r>
          </a:p>
          <a:p>
            <a:r>
              <a:rPr lang="en-US" dirty="0">
                <a:latin typeface="Georgia" panose="02040502050405020303" pitchFamily="18" charset="0"/>
              </a:rPr>
              <a:t>Neurotransmitters and </a:t>
            </a:r>
            <a:r>
              <a:rPr lang="en-US" dirty="0" err="1">
                <a:latin typeface="Georgia" panose="02040502050405020303" pitchFamily="18" charset="0"/>
              </a:rPr>
              <a:t>eCB</a:t>
            </a:r>
            <a:endParaRPr lang="en-US" dirty="0">
              <a:latin typeface="Georgia" panose="02040502050405020303" pitchFamily="18" charset="0"/>
            </a:endParaRPr>
          </a:p>
          <a:p>
            <a:pPr lvl="1"/>
            <a:r>
              <a:rPr lang="en-US" dirty="0">
                <a:latin typeface="Georgia" panose="02040502050405020303" pitchFamily="18" charset="0"/>
              </a:rPr>
              <a:t>In plasma and brain</a:t>
            </a:r>
          </a:p>
        </p:txBody>
      </p:sp>
      <p:pic>
        <p:nvPicPr>
          <p:cNvPr id="4" name="Picture 3">
            <a:extLst>
              <a:ext uri="{FF2B5EF4-FFF2-40B4-BE49-F238E27FC236}">
                <a16:creationId xmlns:a16="http://schemas.microsoft.com/office/drawing/2014/main" id="{76523E55-D195-4AF4-A208-0339A12AA77F}"/>
              </a:ext>
            </a:extLst>
          </p:cNvPr>
          <p:cNvPicPr>
            <a:picLocks noChangeAspect="1"/>
          </p:cNvPicPr>
          <p:nvPr/>
        </p:nvPicPr>
        <p:blipFill rotWithShape="1">
          <a:blip r:embed="rId3"/>
          <a:srcRect l="21731" t="18184" b="28790"/>
          <a:stretch/>
        </p:blipFill>
        <p:spPr>
          <a:xfrm>
            <a:off x="7924800" y="300548"/>
            <a:ext cx="1856596" cy="1676400"/>
          </a:xfrm>
          <a:prstGeom prst="rect">
            <a:avLst/>
          </a:prstGeom>
        </p:spPr>
      </p:pic>
      <p:pic>
        <p:nvPicPr>
          <p:cNvPr id="5" name="Picture 4">
            <a:extLst>
              <a:ext uri="{FF2B5EF4-FFF2-40B4-BE49-F238E27FC236}">
                <a16:creationId xmlns:a16="http://schemas.microsoft.com/office/drawing/2014/main" id="{F97441D6-4628-44B0-8DC6-779B743647E9}"/>
              </a:ext>
            </a:extLst>
          </p:cNvPr>
          <p:cNvPicPr>
            <a:picLocks noChangeAspect="1"/>
          </p:cNvPicPr>
          <p:nvPr/>
        </p:nvPicPr>
        <p:blipFill rotWithShape="1">
          <a:blip r:embed="rId4"/>
          <a:srcRect l="19234" t="15401" b="35584"/>
          <a:stretch/>
        </p:blipFill>
        <p:spPr>
          <a:xfrm>
            <a:off x="9220200" y="1600201"/>
            <a:ext cx="2259226" cy="1828799"/>
          </a:xfrm>
          <a:prstGeom prst="rect">
            <a:avLst/>
          </a:prstGeom>
        </p:spPr>
      </p:pic>
      <p:pic>
        <p:nvPicPr>
          <p:cNvPr id="6" name="Picture 5">
            <a:extLst>
              <a:ext uri="{FF2B5EF4-FFF2-40B4-BE49-F238E27FC236}">
                <a16:creationId xmlns:a16="http://schemas.microsoft.com/office/drawing/2014/main" id="{7E7BE11F-3423-49AE-B03F-8C3ED7A0AFCC}"/>
              </a:ext>
            </a:extLst>
          </p:cNvPr>
          <p:cNvPicPr>
            <a:picLocks noChangeAspect="1"/>
          </p:cNvPicPr>
          <p:nvPr/>
        </p:nvPicPr>
        <p:blipFill>
          <a:blip r:embed="rId5"/>
          <a:stretch>
            <a:fillRect/>
          </a:stretch>
        </p:blipFill>
        <p:spPr>
          <a:xfrm>
            <a:off x="7855789" y="2498066"/>
            <a:ext cx="1371600" cy="1829907"/>
          </a:xfrm>
          <a:prstGeom prst="rect">
            <a:avLst/>
          </a:prstGeom>
        </p:spPr>
      </p:pic>
      <p:pic>
        <p:nvPicPr>
          <p:cNvPr id="7" name="Picture 6">
            <a:extLst>
              <a:ext uri="{FF2B5EF4-FFF2-40B4-BE49-F238E27FC236}">
                <a16:creationId xmlns:a16="http://schemas.microsoft.com/office/drawing/2014/main" id="{889BEA9C-65C1-41F8-A6B2-969C1EC729B4}"/>
              </a:ext>
            </a:extLst>
          </p:cNvPr>
          <p:cNvPicPr>
            <a:picLocks noChangeAspect="1"/>
          </p:cNvPicPr>
          <p:nvPr/>
        </p:nvPicPr>
        <p:blipFill rotWithShape="1">
          <a:blip r:embed="rId6"/>
          <a:srcRect l="15704" t="28573" r="30947" b="24288"/>
          <a:stretch/>
        </p:blipFill>
        <p:spPr>
          <a:xfrm>
            <a:off x="9372600" y="3504467"/>
            <a:ext cx="2133600" cy="2514600"/>
          </a:xfrm>
          <a:prstGeom prst="rect">
            <a:avLst/>
          </a:prstGeom>
        </p:spPr>
      </p:pic>
    </p:spTree>
    <p:extLst>
      <p:ext uri="{BB962C8B-B14F-4D97-AF65-F5344CB8AC3E}">
        <p14:creationId xmlns:p14="http://schemas.microsoft.com/office/powerpoint/2010/main" val="3669482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F7F50B-D542-4B9A-A03B-E8E712A4FD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875" y="0"/>
            <a:ext cx="11094250" cy="6858000"/>
          </a:xfrm>
          <a:prstGeom prst="rect">
            <a:avLst/>
          </a:prstGeom>
        </p:spPr>
      </p:pic>
    </p:spTree>
    <p:extLst>
      <p:ext uri="{BB962C8B-B14F-4D97-AF65-F5344CB8AC3E}">
        <p14:creationId xmlns:p14="http://schemas.microsoft.com/office/powerpoint/2010/main" val="388032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E6695AD-EDAD-4497-93E4-2E6954373AD4}"/>
              </a:ext>
            </a:extLst>
          </p:cNvPr>
          <p:cNvGraphicFramePr>
            <a:graphicFrameLocks noGrp="1"/>
          </p:cNvGraphicFramePr>
          <p:nvPr>
            <p:extLst>
              <p:ext uri="{D42A27DB-BD31-4B8C-83A1-F6EECF244321}">
                <p14:modId xmlns:p14="http://schemas.microsoft.com/office/powerpoint/2010/main" val="1329540747"/>
              </p:ext>
            </p:extLst>
          </p:nvPr>
        </p:nvGraphicFramePr>
        <p:xfrm>
          <a:off x="914400" y="990600"/>
          <a:ext cx="7302499" cy="977265"/>
        </p:xfrm>
        <a:graphic>
          <a:graphicData uri="http://schemas.openxmlformats.org/drawingml/2006/table">
            <a:tbl>
              <a:tblPr/>
              <a:tblGrid>
                <a:gridCol w="2095580">
                  <a:extLst>
                    <a:ext uri="{9D8B030D-6E8A-4147-A177-3AD203B41FA5}">
                      <a16:colId xmlns:a16="http://schemas.microsoft.com/office/drawing/2014/main" val="1467131190"/>
                    </a:ext>
                  </a:extLst>
                </a:gridCol>
                <a:gridCol w="1702086">
                  <a:extLst>
                    <a:ext uri="{9D8B030D-6E8A-4147-A177-3AD203B41FA5}">
                      <a16:colId xmlns:a16="http://schemas.microsoft.com/office/drawing/2014/main" val="1288317222"/>
                    </a:ext>
                  </a:extLst>
                </a:gridCol>
                <a:gridCol w="741231">
                  <a:extLst>
                    <a:ext uri="{9D8B030D-6E8A-4147-A177-3AD203B41FA5}">
                      <a16:colId xmlns:a16="http://schemas.microsoft.com/office/drawing/2014/main" val="1195215495"/>
                    </a:ext>
                  </a:extLst>
                </a:gridCol>
                <a:gridCol w="1189630">
                  <a:extLst>
                    <a:ext uri="{9D8B030D-6E8A-4147-A177-3AD203B41FA5}">
                      <a16:colId xmlns:a16="http://schemas.microsoft.com/office/drawing/2014/main" val="1451172718"/>
                    </a:ext>
                  </a:extLst>
                </a:gridCol>
                <a:gridCol w="1573972">
                  <a:extLst>
                    <a:ext uri="{9D8B030D-6E8A-4147-A177-3AD203B41FA5}">
                      <a16:colId xmlns:a16="http://schemas.microsoft.com/office/drawing/2014/main" val="3131109245"/>
                    </a:ext>
                  </a:extLst>
                </a:gridCol>
              </a:tblGrid>
              <a:tr h="0">
                <a:tc>
                  <a:txBody>
                    <a:bodyPr/>
                    <a:lstStyle/>
                    <a:p>
                      <a:pPr algn="l" fontAlgn="b"/>
                      <a:r>
                        <a:rPr lang="en-US" sz="1100" b="1" i="0" u="none" strike="noStrike" dirty="0">
                          <a:effectLst/>
                          <a:latin typeface="Arial" panose="020B0604020202020204" pitchFamily="34" charset="0"/>
                        </a:rPr>
                        <a:t>Jan and July IP compare</a:t>
                      </a:r>
                    </a:p>
                    <a:p>
                      <a:pPr algn="l" fontAlgn="b"/>
                      <a:r>
                        <a:rPr lang="en-US" sz="1000" b="0" i="0" u="none" strike="noStrike" dirty="0">
                          <a:effectLst/>
                          <a:latin typeface="Arial" panose="020B0604020202020204" pitchFamily="34" charset="0"/>
                        </a:rPr>
                        <a:t>Source of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 of total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 summary</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Significant?</a:t>
                      </a:r>
                    </a:p>
                  </a:txBody>
                  <a:tcPr marL="9525" marR="9525" marT="9525" marB="0" anchor="b">
                    <a:lnL>
                      <a:noFill/>
                    </a:lnL>
                    <a:lnR>
                      <a:noFill/>
                    </a:lnR>
                    <a:lnT>
                      <a:noFill/>
                    </a:lnT>
                    <a:lnB>
                      <a:noFill/>
                    </a:lnB>
                  </a:tcPr>
                </a:tc>
                <a:extLst>
                  <a:ext uri="{0D108BD9-81ED-4DB2-BD59-A6C34878D82A}">
                    <a16:rowId xmlns:a16="http://schemas.microsoft.com/office/drawing/2014/main" val="2993331863"/>
                  </a:ext>
                </a:extLst>
              </a:tr>
              <a:tr h="0">
                <a:tc>
                  <a:txBody>
                    <a:bodyPr/>
                    <a:lstStyle/>
                    <a:p>
                      <a:pPr algn="l" fontAlgn="b"/>
                      <a:r>
                        <a:rPr lang="en-US" sz="1000" b="0" i="0" u="none" strike="noStrike">
                          <a:effectLst/>
                          <a:latin typeface="Arial" panose="020B0604020202020204" pitchFamily="34" charset="0"/>
                        </a:rPr>
                        <a:t>Row Factor x 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2.003</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0.5495</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ns</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No</a:t>
                      </a:r>
                    </a:p>
                  </a:txBody>
                  <a:tcPr marL="9525" marR="9525" marT="9525" marB="0" anchor="b">
                    <a:lnL>
                      <a:noFill/>
                    </a:lnL>
                    <a:lnR>
                      <a:noFill/>
                    </a:lnR>
                    <a:lnT>
                      <a:noFill/>
                    </a:lnT>
                    <a:lnB>
                      <a:noFill/>
                    </a:lnB>
                  </a:tcPr>
                </a:tc>
                <a:extLst>
                  <a:ext uri="{0D108BD9-81ED-4DB2-BD59-A6C34878D82A}">
                    <a16:rowId xmlns:a16="http://schemas.microsoft.com/office/drawing/2014/main" val="2994457173"/>
                  </a:ext>
                </a:extLst>
              </a:tr>
              <a:tr h="0">
                <a:tc>
                  <a:txBody>
                    <a:bodyPr/>
                    <a:lstStyle/>
                    <a:p>
                      <a:pPr algn="l" fontAlgn="b"/>
                      <a:r>
                        <a:rPr lang="en-US" sz="1000" b="0" i="0" u="none" strike="noStrike">
                          <a:effectLst/>
                          <a:latin typeface="Arial" panose="020B0604020202020204" pitchFamily="34" charset="0"/>
                        </a:rPr>
                        <a:t>Row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12.14</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&lt;0.0001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94286406"/>
                  </a:ext>
                </a:extLst>
              </a:tr>
              <a:tr h="0">
                <a:tc>
                  <a:txBody>
                    <a:bodyPr/>
                    <a:lstStyle/>
                    <a:p>
                      <a:pPr algn="l" fontAlgn="b"/>
                      <a:r>
                        <a:rPr lang="en-US" sz="1000" b="0" i="0" u="none" strike="noStrike">
                          <a:effectLst/>
                          <a:latin typeface="Arial" panose="020B0604020202020204" pitchFamily="34" charset="0"/>
                        </a:rPr>
                        <a:t>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8.062</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0.6977</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ns</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No</a:t>
                      </a:r>
                    </a:p>
                  </a:txBody>
                  <a:tcPr marL="9525" marR="9525" marT="9525" marB="0" anchor="b">
                    <a:lnL>
                      <a:noFill/>
                    </a:lnL>
                    <a:lnR>
                      <a:noFill/>
                    </a:lnR>
                    <a:lnT>
                      <a:noFill/>
                    </a:lnT>
                    <a:lnB>
                      <a:noFill/>
                    </a:lnB>
                  </a:tcPr>
                </a:tc>
                <a:extLst>
                  <a:ext uri="{0D108BD9-81ED-4DB2-BD59-A6C34878D82A}">
                    <a16:rowId xmlns:a16="http://schemas.microsoft.com/office/drawing/2014/main" val="4116554312"/>
                  </a:ext>
                </a:extLst>
              </a:tr>
              <a:tr h="0">
                <a:tc>
                  <a:txBody>
                    <a:bodyPr/>
                    <a:lstStyle/>
                    <a:p>
                      <a:pPr algn="l" fontAlgn="b"/>
                      <a:r>
                        <a:rPr lang="en-US" sz="1000" b="0" i="0" u="none" strike="noStrike">
                          <a:effectLst/>
                          <a:latin typeface="Arial" panose="020B0604020202020204" pitchFamily="34" charset="0"/>
                        </a:rPr>
                        <a:t>Subject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66.22</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&lt;0.0001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1902425176"/>
                  </a:ext>
                </a:extLst>
              </a:tr>
            </a:tbl>
          </a:graphicData>
        </a:graphic>
      </p:graphicFrame>
      <p:graphicFrame>
        <p:nvGraphicFramePr>
          <p:cNvPr id="3" name="Table 2">
            <a:extLst>
              <a:ext uri="{FF2B5EF4-FFF2-40B4-BE49-F238E27FC236}">
                <a16:creationId xmlns:a16="http://schemas.microsoft.com/office/drawing/2014/main" id="{F000B865-6EFF-4EE3-B5F0-83E24B45F644}"/>
              </a:ext>
            </a:extLst>
          </p:cNvPr>
          <p:cNvGraphicFramePr>
            <a:graphicFrameLocks noGrp="1"/>
          </p:cNvGraphicFramePr>
          <p:nvPr>
            <p:extLst>
              <p:ext uri="{D42A27DB-BD31-4B8C-83A1-F6EECF244321}">
                <p14:modId xmlns:p14="http://schemas.microsoft.com/office/powerpoint/2010/main" val="495025672"/>
              </p:ext>
            </p:extLst>
          </p:nvPr>
        </p:nvGraphicFramePr>
        <p:xfrm>
          <a:off x="914400" y="3303587"/>
          <a:ext cx="7365999" cy="977265"/>
        </p:xfrm>
        <a:graphic>
          <a:graphicData uri="http://schemas.openxmlformats.org/drawingml/2006/table">
            <a:tbl>
              <a:tblPr/>
              <a:tblGrid>
                <a:gridCol w="2095421">
                  <a:extLst>
                    <a:ext uri="{9D8B030D-6E8A-4147-A177-3AD203B41FA5}">
                      <a16:colId xmlns:a16="http://schemas.microsoft.com/office/drawing/2014/main" val="800138299"/>
                    </a:ext>
                  </a:extLst>
                </a:gridCol>
                <a:gridCol w="1766010">
                  <a:extLst>
                    <a:ext uri="{9D8B030D-6E8A-4147-A177-3AD203B41FA5}">
                      <a16:colId xmlns:a16="http://schemas.microsoft.com/office/drawing/2014/main" val="3131592618"/>
                    </a:ext>
                  </a:extLst>
                </a:gridCol>
                <a:gridCol w="741175">
                  <a:extLst>
                    <a:ext uri="{9D8B030D-6E8A-4147-A177-3AD203B41FA5}">
                      <a16:colId xmlns:a16="http://schemas.microsoft.com/office/drawing/2014/main" val="3600728483"/>
                    </a:ext>
                  </a:extLst>
                </a:gridCol>
                <a:gridCol w="1189540">
                  <a:extLst>
                    <a:ext uri="{9D8B030D-6E8A-4147-A177-3AD203B41FA5}">
                      <a16:colId xmlns:a16="http://schemas.microsoft.com/office/drawing/2014/main" val="1307467706"/>
                    </a:ext>
                  </a:extLst>
                </a:gridCol>
                <a:gridCol w="1573853">
                  <a:extLst>
                    <a:ext uri="{9D8B030D-6E8A-4147-A177-3AD203B41FA5}">
                      <a16:colId xmlns:a16="http://schemas.microsoft.com/office/drawing/2014/main" val="1729185664"/>
                    </a:ext>
                  </a:extLst>
                </a:gridCol>
              </a:tblGrid>
              <a:tr h="0">
                <a:tc>
                  <a:txBody>
                    <a:bodyPr/>
                    <a:lstStyle/>
                    <a:p>
                      <a:pPr algn="l" fontAlgn="b"/>
                      <a:r>
                        <a:rPr lang="en-US" sz="1100" b="1" i="0" u="none" strike="noStrike" dirty="0">
                          <a:effectLst/>
                          <a:latin typeface="Arial" panose="020B0604020202020204" pitchFamily="34" charset="0"/>
                        </a:rPr>
                        <a:t>ALL Groups Compare</a:t>
                      </a:r>
                    </a:p>
                    <a:p>
                      <a:pPr algn="l" fontAlgn="b"/>
                      <a:r>
                        <a:rPr lang="en-US" sz="1000" b="0" i="0" u="none" strike="noStrike" dirty="0">
                          <a:effectLst/>
                          <a:latin typeface="Arial" panose="020B0604020202020204" pitchFamily="34" charset="0"/>
                        </a:rPr>
                        <a:t>Source of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 of total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 summary</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Significant?</a:t>
                      </a:r>
                    </a:p>
                  </a:txBody>
                  <a:tcPr marL="9525" marR="9525" marT="9525" marB="0" anchor="b">
                    <a:lnL>
                      <a:noFill/>
                    </a:lnL>
                    <a:lnR>
                      <a:noFill/>
                    </a:lnR>
                    <a:lnT>
                      <a:noFill/>
                    </a:lnT>
                    <a:lnB>
                      <a:noFill/>
                    </a:lnB>
                  </a:tcPr>
                </a:tc>
                <a:extLst>
                  <a:ext uri="{0D108BD9-81ED-4DB2-BD59-A6C34878D82A}">
                    <a16:rowId xmlns:a16="http://schemas.microsoft.com/office/drawing/2014/main" val="2965722542"/>
                  </a:ext>
                </a:extLst>
              </a:tr>
              <a:tr h="0">
                <a:tc>
                  <a:txBody>
                    <a:bodyPr/>
                    <a:lstStyle/>
                    <a:p>
                      <a:pPr algn="l" fontAlgn="b"/>
                      <a:r>
                        <a:rPr lang="en-US" sz="1000" b="0" i="0" u="none" strike="noStrike">
                          <a:effectLst/>
                          <a:latin typeface="Arial" panose="020B0604020202020204" pitchFamily="34" charset="0"/>
                        </a:rPr>
                        <a:t>Row Factor x 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2.106</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0.8928</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ns</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No</a:t>
                      </a:r>
                    </a:p>
                  </a:txBody>
                  <a:tcPr marL="9525" marR="9525" marT="9525" marB="0" anchor="b">
                    <a:lnL>
                      <a:noFill/>
                    </a:lnL>
                    <a:lnR>
                      <a:noFill/>
                    </a:lnR>
                    <a:lnT>
                      <a:noFill/>
                    </a:lnT>
                    <a:lnB>
                      <a:noFill/>
                    </a:lnB>
                  </a:tcPr>
                </a:tc>
                <a:extLst>
                  <a:ext uri="{0D108BD9-81ED-4DB2-BD59-A6C34878D82A}">
                    <a16:rowId xmlns:a16="http://schemas.microsoft.com/office/drawing/2014/main" val="473267078"/>
                  </a:ext>
                </a:extLst>
              </a:tr>
              <a:tr h="0">
                <a:tc>
                  <a:txBody>
                    <a:bodyPr/>
                    <a:lstStyle/>
                    <a:p>
                      <a:pPr algn="l" fontAlgn="b"/>
                      <a:r>
                        <a:rPr lang="en-US" sz="1000" b="0" i="0" u="none" strike="noStrike">
                          <a:effectLst/>
                          <a:latin typeface="Arial" panose="020B0604020202020204" pitchFamily="34" charset="0"/>
                        </a:rPr>
                        <a:t>Row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8.025</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&lt;0.0001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1945305148"/>
                  </a:ext>
                </a:extLst>
              </a:tr>
              <a:tr h="0">
                <a:tc>
                  <a:txBody>
                    <a:bodyPr/>
                    <a:lstStyle/>
                    <a:p>
                      <a:pPr algn="l" fontAlgn="b"/>
                      <a:r>
                        <a:rPr lang="en-US" sz="1000" b="0" i="0" u="none" strike="noStrike">
                          <a:effectLst/>
                          <a:latin typeface="Arial" panose="020B0604020202020204" pitchFamily="34" charset="0"/>
                        </a:rPr>
                        <a:t>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23.57</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0.2246</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ns</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No</a:t>
                      </a:r>
                    </a:p>
                  </a:txBody>
                  <a:tcPr marL="9525" marR="9525" marT="9525" marB="0" anchor="b">
                    <a:lnL>
                      <a:noFill/>
                    </a:lnL>
                    <a:lnR>
                      <a:noFill/>
                    </a:lnR>
                    <a:lnT>
                      <a:noFill/>
                    </a:lnT>
                    <a:lnB>
                      <a:noFill/>
                    </a:lnB>
                  </a:tcPr>
                </a:tc>
                <a:extLst>
                  <a:ext uri="{0D108BD9-81ED-4DB2-BD59-A6C34878D82A}">
                    <a16:rowId xmlns:a16="http://schemas.microsoft.com/office/drawing/2014/main" val="3640360532"/>
                  </a:ext>
                </a:extLst>
              </a:tr>
              <a:tr h="0">
                <a:tc>
                  <a:txBody>
                    <a:bodyPr/>
                    <a:lstStyle/>
                    <a:p>
                      <a:pPr algn="l" fontAlgn="b"/>
                      <a:r>
                        <a:rPr lang="en-US" sz="1000" b="0" i="0" u="none" strike="noStrike">
                          <a:effectLst/>
                          <a:latin typeface="Arial" panose="020B0604020202020204" pitchFamily="34" charset="0"/>
                        </a:rPr>
                        <a:t>Subject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56.43</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&lt;0.0001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2780546113"/>
                  </a:ext>
                </a:extLst>
              </a:tr>
            </a:tbl>
          </a:graphicData>
        </a:graphic>
      </p:graphicFrame>
    </p:spTree>
    <p:extLst>
      <p:ext uri="{BB962C8B-B14F-4D97-AF65-F5344CB8AC3E}">
        <p14:creationId xmlns:p14="http://schemas.microsoft.com/office/powerpoint/2010/main" val="3806415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D42230-5E31-452F-990E-E19BB434EA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28600"/>
            <a:ext cx="5160471" cy="2819400"/>
          </a:xfrm>
          <a:prstGeom prst="rect">
            <a:avLst/>
          </a:prstGeom>
        </p:spPr>
      </p:pic>
      <p:pic>
        <p:nvPicPr>
          <p:cNvPr id="5" name="Picture 4">
            <a:extLst>
              <a:ext uri="{FF2B5EF4-FFF2-40B4-BE49-F238E27FC236}">
                <a16:creationId xmlns:a16="http://schemas.microsoft.com/office/drawing/2014/main" id="{55E589EA-9748-4520-8DFA-3F8C1487D8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800" y="152400"/>
            <a:ext cx="5521395" cy="3124200"/>
          </a:xfrm>
          <a:prstGeom prst="rect">
            <a:avLst/>
          </a:prstGeom>
        </p:spPr>
      </p:pic>
      <p:pic>
        <p:nvPicPr>
          <p:cNvPr id="7" name="Picture 6">
            <a:extLst>
              <a:ext uri="{FF2B5EF4-FFF2-40B4-BE49-F238E27FC236}">
                <a16:creationId xmlns:a16="http://schemas.microsoft.com/office/drawing/2014/main" id="{363D4411-8E56-4F94-8DEF-4FCE3AF9D1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083" y="3431895"/>
            <a:ext cx="5262526" cy="3197505"/>
          </a:xfrm>
          <a:prstGeom prst="rect">
            <a:avLst/>
          </a:prstGeom>
        </p:spPr>
      </p:pic>
      <p:pic>
        <p:nvPicPr>
          <p:cNvPr id="9" name="Picture 8">
            <a:extLst>
              <a:ext uri="{FF2B5EF4-FFF2-40B4-BE49-F238E27FC236}">
                <a16:creationId xmlns:a16="http://schemas.microsoft.com/office/drawing/2014/main" id="{870F3E9C-143B-44BE-B27B-1FF7E6E0C3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3600" y="3225229"/>
            <a:ext cx="6146227" cy="3505200"/>
          </a:xfrm>
          <a:prstGeom prst="rect">
            <a:avLst/>
          </a:prstGeom>
        </p:spPr>
      </p:pic>
    </p:spTree>
    <p:extLst>
      <p:ext uri="{BB962C8B-B14F-4D97-AF65-F5344CB8AC3E}">
        <p14:creationId xmlns:p14="http://schemas.microsoft.com/office/powerpoint/2010/main" val="1199183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7146364-53CD-45E4-AFA3-6AF7A9400581}"/>
              </a:ext>
            </a:extLst>
          </p:cNvPr>
          <p:cNvGraphicFramePr>
            <a:graphicFrameLocks noGrp="1"/>
          </p:cNvGraphicFramePr>
          <p:nvPr>
            <p:extLst>
              <p:ext uri="{D42A27DB-BD31-4B8C-83A1-F6EECF244321}">
                <p14:modId xmlns:p14="http://schemas.microsoft.com/office/powerpoint/2010/main" val="3911206335"/>
              </p:ext>
            </p:extLst>
          </p:nvPr>
        </p:nvGraphicFramePr>
        <p:xfrm>
          <a:off x="152400" y="533400"/>
          <a:ext cx="7239000" cy="962025"/>
        </p:xfrm>
        <a:graphic>
          <a:graphicData uri="http://schemas.openxmlformats.org/drawingml/2006/table">
            <a:tbl>
              <a:tblPr/>
              <a:tblGrid>
                <a:gridCol w="2095741">
                  <a:extLst>
                    <a:ext uri="{9D8B030D-6E8A-4147-A177-3AD203B41FA5}">
                      <a16:colId xmlns:a16="http://schemas.microsoft.com/office/drawing/2014/main" val="4019017442"/>
                    </a:ext>
                  </a:extLst>
                </a:gridCol>
                <a:gridCol w="1638155">
                  <a:extLst>
                    <a:ext uri="{9D8B030D-6E8A-4147-A177-3AD203B41FA5}">
                      <a16:colId xmlns:a16="http://schemas.microsoft.com/office/drawing/2014/main" val="4178713280"/>
                    </a:ext>
                  </a:extLst>
                </a:gridCol>
                <a:gridCol w="741288">
                  <a:extLst>
                    <a:ext uri="{9D8B030D-6E8A-4147-A177-3AD203B41FA5}">
                      <a16:colId xmlns:a16="http://schemas.microsoft.com/office/drawing/2014/main" val="2986233077"/>
                    </a:ext>
                  </a:extLst>
                </a:gridCol>
                <a:gridCol w="1189722">
                  <a:extLst>
                    <a:ext uri="{9D8B030D-6E8A-4147-A177-3AD203B41FA5}">
                      <a16:colId xmlns:a16="http://schemas.microsoft.com/office/drawing/2014/main" val="2256287821"/>
                    </a:ext>
                  </a:extLst>
                </a:gridCol>
                <a:gridCol w="1574094">
                  <a:extLst>
                    <a:ext uri="{9D8B030D-6E8A-4147-A177-3AD203B41FA5}">
                      <a16:colId xmlns:a16="http://schemas.microsoft.com/office/drawing/2014/main" val="2732848011"/>
                    </a:ext>
                  </a:extLst>
                </a:gridCol>
              </a:tblGrid>
              <a:tr h="76200">
                <a:tc>
                  <a:txBody>
                    <a:bodyPr/>
                    <a:lstStyle/>
                    <a:p>
                      <a:pPr algn="l" fontAlgn="b"/>
                      <a:r>
                        <a:rPr lang="en-US" sz="1000" b="1" i="0" u="none" strike="noStrike" dirty="0">
                          <a:effectLst/>
                          <a:latin typeface="Arial" panose="020B0604020202020204" pitchFamily="34" charset="0"/>
                        </a:rPr>
                        <a:t>Gavage January 2020</a:t>
                      </a:r>
                    </a:p>
                    <a:p>
                      <a:pPr algn="l" fontAlgn="b"/>
                      <a:r>
                        <a:rPr lang="en-US" sz="1000" b="0" i="0" u="none" strike="noStrike" dirty="0">
                          <a:effectLst/>
                          <a:latin typeface="Arial" panose="020B0604020202020204" pitchFamily="34" charset="0"/>
                        </a:rPr>
                        <a:t>Source of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 of total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 summary</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Significant?</a:t>
                      </a:r>
                    </a:p>
                  </a:txBody>
                  <a:tcPr marL="9525" marR="9525" marT="9525" marB="0" anchor="b">
                    <a:lnL>
                      <a:noFill/>
                    </a:lnL>
                    <a:lnR>
                      <a:noFill/>
                    </a:lnR>
                    <a:lnT>
                      <a:noFill/>
                    </a:lnT>
                    <a:lnB>
                      <a:noFill/>
                    </a:lnB>
                  </a:tcPr>
                </a:tc>
                <a:extLst>
                  <a:ext uri="{0D108BD9-81ED-4DB2-BD59-A6C34878D82A}">
                    <a16:rowId xmlns:a16="http://schemas.microsoft.com/office/drawing/2014/main" val="874388955"/>
                  </a:ext>
                </a:extLst>
              </a:tr>
              <a:tr h="0">
                <a:tc>
                  <a:txBody>
                    <a:bodyPr/>
                    <a:lstStyle/>
                    <a:p>
                      <a:pPr algn="l" fontAlgn="b"/>
                      <a:r>
                        <a:rPr lang="en-US" sz="1000" b="0" i="0" u="none" strike="noStrike">
                          <a:effectLst/>
                          <a:latin typeface="Arial" panose="020B0604020202020204" pitchFamily="34" charset="0"/>
                        </a:rPr>
                        <a:t>Row Factor x 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2.947</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0.7554</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ns</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No</a:t>
                      </a:r>
                    </a:p>
                  </a:txBody>
                  <a:tcPr marL="9525" marR="9525" marT="9525" marB="0" anchor="b">
                    <a:lnL>
                      <a:noFill/>
                    </a:lnL>
                    <a:lnR>
                      <a:noFill/>
                    </a:lnR>
                    <a:lnT>
                      <a:noFill/>
                    </a:lnT>
                    <a:lnB>
                      <a:noFill/>
                    </a:lnB>
                  </a:tcPr>
                </a:tc>
                <a:extLst>
                  <a:ext uri="{0D108BD9-81ED-4DB2-BD59-A6C34878D82A}">
                    <a16:rowId xmlns:a16="http://schemas.microsoft.com/office/drawing/2014/main" val="3794738765"/>
                  </a:ext>
                </a:extLst>
              </a:tr>
              <a:tr h="0">
                <a:tc>
                  <a:txBody>
                    <a:bodyPr/>
                    <a:lstStyle/>
                    <a:p>
                      <a:pPr algn="l" fontAlgn="b"/>
                      <a:r>
                        <a:rPr lang="en-US" sz="1000" b="0" i="0" u="none" strike="noStrike">
                          <a:effectLst/>
                          <a:latin typeface="Arial" panose="020B0604020202020204" pitchFamily="34" charset="0"/>
                        </a:rPr>
                        <a:t>Row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8.983</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0.0163</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1366640252"/>
                  </a:ext>
                </a:extLst>
              </a:tr>
              <a:tr h="0">
                <a:tc>
                  <a:txBody>
                    <a:bodyPr/>
                    <a:lstStyle/>
                    <a:p>
                      <a:pPr algn="l" fontAlgn="b"/>
                      <a:r>
                        <a:rPr lang="en-US" sz="1000" b="0" i="0" u="none" strike="noStrike">
                          <a:effectLst/>
                          <a:latin typeface="Arial" panose="020B0604020202020204" pitchFamily="34" charset="0"/>
                        </a:rPr>
                        <a:t>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26.16</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0.2626</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ns</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No</a:t>
                      </a:r>
                    </a:p>
                  </a:txBody>
                  <a:tcPr marL="9525" marR="9525" marT="9525" marB="0" anchor="b">
                    <a:lnL>
                      <a:noFill/>
                    </a:lnL>
                    <a:lnR>
                      <a:noFill/>
                    </a:lnR>
                    <a:lnT>
                      <a:noFill/>
                    </a:lnT>
                    <a:lnB>
                      <a:noFill/>
                    </a:lnB>
                  </a:tcPr>
                </a:tc>
                <a:extLst>
                  <a:ext uri="{0D108BD9-81ED-4DB2-BD59-A6C34878D82A}">
                    <a16:rowId xmlns:a16="http://schemas.microsoft.com/office/drawing/2014/main" val="1100216022"/>
                  </a:ext>
                </a:extLst>
              </a:tr>
              <a:tr h="0">
                <a:tc>
                  <a:txBody>
                    <a:bodyPr/>
                    <a:lstStyle/>
                    <a:p>
                      <a:pPr algn="l" fontAlgn="b"/>
                      <a:r>
                        <a:rPr lang="en-US" sz="1000" b="0" i="0" u="none" strike="noStrike">
                          <a:effectLst/>
                          <a:latin typeface="Arial" panose="020B0604020202020204" pitchFamily="34" charset="0"/>
                        </a:rPr>
                        <a:t>Subject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49.87</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&lt;0.0001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1573011107"/>
                  </a:ext>
                </a:extLst>
              </a:tr>
            </a:tbl>
          </a:graphicData>
        </a:graphic>
      </p:graphicFrame>
      <p:graphicFrame>
        <p:nvGraphicFramePr>
          <p:cNvPr id="5" name="Table 4">
            <a:extLst>
              <a:ext uri="{FF2B5EF4-FFF2-40B4-BE49-F238E27FC236}">
                <a16:creationId xmlns:a16="http://schemas.microsoft.com/office/drawing/2014/main" id="{0716B29A-627F-44E1-B7CB-41A3C3BB7319}"/>
              </a:ext>
            </a:extLst>
          </p:cNvPr>
          <p:cNvGraphicFramePr>
            <a:graphicFrameLocks noGrp="1"/>
          </p:cNvGraphicFramePr>
          <p:nvPr>
            <p:extLst>
              <p:ext uri="{D42A27DB-BD31-4B8C-83A1-F6EECF244321}">
                <p14:modId xmlns:p14="http://schemas.microsoft.com/office/powerpoint/2010/main" val="1451503328"/>
              </p:ext>
            </p:extLst>
          </p:nvPr>
        </p:nvGraphicFramePr>
        <p:xfrm>
          <a:off x="150688" y="1981200"/>
          <a:ext cx="7162800" cy="962025"/>
        </p:xfrm>
        <a:graphic>
          <a:graphicData uri="http://schemas.openxmlformats.org/drawingml/2006/table">
            <a:tbl>
              <a:tblPr/>
              <a:tblGrid>
                <a:gridCol w="2092195">
                  <a:extLst>
                    <a:ext uri="{9D8B030D-6E8A-4147-A177-3AD203B41FA5}">
                      <a16:colId xmlns:a16="http://schemas.microsoft.com/office/drawing/2014/main" val="2541972696"/>
                    </a:ext>
                  </a:extLst>
                </a:gridCol>
                <a:gridCol w="1571431">
                  <a:extLst>
                    <a:ext uri="{9D8B030D-6E8A-4147-A177-3AD203B41FA5}">
                      <a16:colId xmlns:a16="http://schemas.microsoft.com/office/drawing/2014/main" val="754011303"/>
                    </a:ext>
                  </a:extLst>
                </a:gridCol>
                <a:gridCol w="740034">
                  <a:extLst>
                    <a:ext uri="{9D8B030D-6E8A-4147-A177-3AD203B41FA5}">
                      <a16:colId xmlns:a16="http://schemas.microsoft.com/office/drawing/2014/main" val="4287599838"/>
                    </a:ext>
                  </a:extLst>
                </a:gridCol>
                <a:gridCol w="1187709">
                  <a:extLst>
                    <a:ext uri="{9D8B030D-6E8A-4147-A177-3AD203B41FA5}">
                      <a16:colId xmlns:a16="http://schemas.microsoft.com/office/drawing/2014/main" val="1712068398"/>
                    </a:ext>
                  </a:extLst>
                </a:gridCol>
                <a:gridCol w="1571431">
                  <a:extLst>
                    <a:ext uri="{9D8B030D-6E8A-4147-A177-3AD203B41FA5}">
                      <a16:colId xmlns:a16="http://schemas.microsoft.com/office/drawing/2014/main" val="2291807702"/>
                    </a:ext>
                  </a:extLst>
                </a:gridCol>
              </a:tblGrid>
              <a:tr h="0">
                <a:tc>
                  <a:txBody>
                    <a:bodyPr/>
                    <a:lstStyle/>
                    <a:p>
                      <a:pPr algn="l" fontAlgn="b"/>
                      <a:r>
                        <a:rPr lang="en-US" sz="1000" b="1" i="0" u="none" strike="noStrike" dirty="0">
                          <a:effectLst/>
                          <a:latin typeface="Arial" panose="020B0604020202020204" pitchFamily="34" charset="0"/>
                        </a:rPr>
                        <a:t>IP January 2020</a:t>
                      </a:r>
                    </a:p>
                    <a:p>
                      <a:pPr algn="l" fontAlgn="b"/>
                      <a:r>
                        <a:rPr lang="en-US" sz="1000" b="0" i="0" u="none" strike="noStrike" dirty="0">
                          <a:effectLst/>
                          <a:latin typeface="Arial" panose="020B0604020202020204" pitchFamily="34" charset="0"/>
                        </a:rPr>
                        <a:t>Source of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 of total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 summary</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Significant?</a:t>
                      </a:r>
                    </a:p>
                  </a:txBody>
                  <a:tcPr marL="9525" marR="9525" marT="9525" marB="0" anchor="b">
                    <a:lnL>
                      <a:noFill/>
                    </a:lnL>
                    <a:lnR>
                      <a:noFill/>
                    </a:lnR>
                    <a:lnT>
                      <a:noFill/>
                    </a:lnT>
                    <a:lnB>
                      <a:noFill/>
                    </a:lnB>
                  </a:tcPr>
                </a:tc>
                <a:extLst>
                  <a:ext uri="{0D108BD9-81ED-4DB2-BD59-A6C34878D82A}">
                    <a16:rowId xmlns:a16="http://schemas.microsoft.com/office/drawing/2014/main" val="1965208186"/>
                  </a:ext>
                </a:extLst>
              </a:tr>
              <a:tr h="0">
                <a:tc>
                  <a:txBody>
                    <a:bodyPr/>
                    <a:lstStyle/>
                    <a:p>
                      <a:pPr algn="l" fontAlgn="b"/>
                      <a:r>
                        <a:rPr lang="en-US" sz="1000" b="0" i="0" u="none" strike="noStrike" dirty="0">
                          <a:effectLst/>
                          <a:latin typeface="Arial" panose="020B0604020202020204" pitchFamily="34" charset="0"/>
                        </a:rPr>
                        <a:t>Row Factor x 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1.219</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0.9910</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ns</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No</a:t>
                      </a:r>
                    </a:p>
                  </a:txBody>
                  <a:tcPr marL="9525" marR="9525" marT="9525" marB="0" anchor="b">
                    <a:lnL>
                      <a:noFill/>
                    </a:lnL>
                    <a:lnR>
                      <a:noFill/>
                    </a:lnR>
                    <a:lnT>
                      <a:noFill/>
                    </a:lnT>
                    <a:lnB>
                      <a:noFill/>
                    </a:lnB>
                  </a:tcPr>
                </a:tc>
                <a:extLst>
                  <a:ext uri="{0D108BD9-81ED-4DB2-BD59-A6C34878D82A}">
                    <a16:rowId xmlns:a16="http://schemas.microsoft.com/office/drawing/2014/main" val="1663440634"/>
                  </a:ext>
                </a:extLst>
              </a:tr>
              <a:tr h="0">
                <a:tc>
                  <a:txBody>
                    <a:bodyPr/>
                    <a:lstStyle/>
                    <a:p>
                      <a:pPr algn="l" fontAlgn="b"/>
                      <a:r>
                        <a:rPr lang="en-US" sz="1000" b="0" i="0" u="none" strike="noStrike">
                          <a:effectLst/>
                          <a:latin typeface="Arial" panose="020B0604020202020204" pitchFamily="34" charset="0"/>
                        </a:rPr>
                        <a:t>Row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17.74</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&lt;0.0001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3393363800"/>
                  </a:ext>
                </a:extLst>
              </a:tr>
              <a:tr h="0">
                <a:tc>
                  <a:txBody>
                    <a:bodyPr/>
                    <a:lstStyle/>
                    <a:p>
                      <a:pPr algn="l" fontAlgn="b"/>
                      <a:r>
                        <a:rPr lang="en-US" sz="1000" b="0" i="0" u="none" strike="noStrike">
                          <a:effectLst/>
                          <a:latin typeface="Arial" panose="020B0604020202020204" pitchFamily="34" charset="0"/>
                        </a:rPr>
                        <a:t>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52.38</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0.0116</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3802712872"/>
                  </a:ext>
                </a:extLst>
              </a:tr>
              <a:tr h="0">
                <a:tc>
                  <a:txBody>
                    <a:bodyPr/>
                    <a:lstStyle/>
                    <a:p>
                      <a:pPr algn="l" fontAlgn="b"/>
                      <a:r>
                        <a:rPr lang="en-US" sz="1000" b="0" i="0" u="none" strike="noStrike">
                          <a:effectLst/>
                          <a:latin typeface="Arial" panose="020B0604020202020204" pitchFamily="34" charset="0"/>
                        </a:rPr>
                        <a:t>Subject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19.41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&lt;0.0001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2998317371"/>
                  </a:ext>
                </a:extLst>
              </a:tr>
            </a:tbl>
          </a:graphicData>
        </a:graphic>
      </p:graphicFrame>
      <p:graphicFrame>
        <p:nvGraphicFramePr>
          <p:cNvPr id="6" name="Table 5">
            <a:extLst>
              <a:ext uri="{FF2B5EF4-FFF2-40B4-BE49-F238E27FC236}">
                <a16:creationId xmlns:a16="http://schemas.microsoft.com/office/drawing/2014/main" id="{70740004-BBC3-48B5-9FFF-A882A3EEB595}"/>
              </a:ext>
            </a:extLst>
          </p:cNvPr>
          <p:cNvGraphicFramePr>
            <a:graphicFrameLocks noGrp="1"/>
          </p:cNvGraphicFramePr>
          <p:nvPr>
            <p:extLst>
              <p:ext uri="{D42A27DB-BD31-4B8C-83A1-F6EECF244321}">
                <p14:modId xmlns:p14="http://schemas.microsoft.com/office/powerpoint/2010/main" val="2444445416"/>
              </p:ext>
            </p:extLst>
          </p:nvPr>
        </p:nvGraphicFramePr>
        <p:xfrm>
          <a:off x="192640" y="3429000"/>
          <a:ext cx="7162800" cy="962025"/>
        </p:xfrm>
        <a:graphic>
          <a:graphicData uri="http://schemas.openxmlformats.org/drawingml/2006/table">
            <a:tbl>
              <a:tblPr/>
              <a:tblGrid>
                <a:gridCol w="2092195">
                  <a:extLst>
                    <a:ext uri="{9D8B030D-6E8A-4147-A177-3AD203B41FA5}">
                      <a16:colId xmlns:a16="http://schemas.microsoft.com/office/drawing/2014/main" val="1537078048"/>
                    </a:ext>
                  </a:extLst>
                </a:gridCol>
                <a:gridCol w="1571431">
                  <a:extLst>
                    <a:ext uri="{9D8B030D-6E8A-4147-A177-3AD203B41FA5}">
                      <a16:colId xmlns:a16="http://schemas.microsoft.com/office/drawing/2014/main" val="1320413329"/>
                    </a:ext>
                  </a:extLst>
                </a:gridCol>
                <a:gridCol w="740034">
                  <a:extLst>
                    <a:ext uri="{9D8B030D-6E8A-4147-A177-3AD203B41FA5}">
                      <a16:colId xmlns:a16="http://schemas.microsoft.com/office/drawing/2014/main" val="1197792307"/>
                    </a:ext>
                  </a:extLst>
                </a:gridCol>
                <a:gridCol w="1187709">
                  <a:extLst>
                    <a:ext uri="{9D8B030D-6E8A-4147-A177-3AD203B41FA5}">
                      <a16:colId xmlns:a16="http://schemas.microsoft.com/office/drawing/2014/main" val="2570444002"/>
                    </a:ext>
                  </a:extLst>
                </a:gridCol>
                <a:gridCol w="1571431">
                  <a:extLst>
                    <a:ext uri="{9D8B030D-6E8A-4147-A177-3AD203B41FA5}">
                      <a16:colId xmlns:a16="http://schemas.microsoft.com/office/drawing/2014/main" val="720320244"/>
                    </a:ext>
                  </a:extLst>
                </a:gridCol>
              </a:tblGrid>
              <a:tr h="0">
                <a:tc>
                  <a:txBody>
                    <a:bodyPr/>
                    <a:lstStyle/>
                    <a:p>
                      <a:pPr algn="l" fontAlgn="b"/>
                      <a:r>
                        <a:rPr lang="en-US" sz="1000" b="1" i="0" u="none" strike="noStrike" dirty="0">
                          <a:effectLst/>
                          <a:latin typeface="Arial" panose="020B0604020202020204" pitchFamily="34" charset="0"/>
                        </a:rPr>
                        <a:t>Free Feed July 2020</a:t>
                      </a:r>
                    </a:p>
                    <a:p>
                      <a:pPr algn="l" fontAlgn="b"/>
                      <a:r>
                        <a:rPr lang="en-US" sz="1000" b="0" i="0" u="none" strike="noStrike" dirty="0">
                          <a:effectLst/>
                          <a:latin typeface="Arial" panose="020B0604020202020204" pitchFamily="34" charset="0"/>
                        </a:rPr>
                        <a:t>Source of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 of total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 summary</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Significant?</a:t>
                      </a:r>
                    </a:p>
                  </a:txBody>
                  <a:tcPr marL="9525" marR="9525" marT="9525" marB="0" anchor="b">
                    <a:lnL>
                      <a:noFill/>
                    </a:lnL>
                    <a:lnR>
                      <a:noFill/>
                    </a:lnR>
                    <a:lnT>
                      <a:noFill/>
                    </a:lnT>
                    <a:lnB>
                      <a:noFill/>
                    </a:lnB>
                  </a:tcPr>
                </a:tc>
                <a:extLst>
                  <a:ext uri="{0D108BD9-81ED-4DB2-BD59-A6C34878D82A}">
                    <a16:rowId xmlns:a16="http://schemas.microsoft.com/office/drawing/2014/main" val="2568321942"/>
                  </a:ext>
                </a:extLst>
              </a:tr>
              <a:tr h="0">
                <a:tc>
                  <a:txBody>
                    <a:bodyPr/>
                    <a:lstStyle/>
                    <a:p>
                      <a:pPr algn="l" fontAlgn="b"/>
                      <a:r>
                        <a:rPr lang="en-US" sz="1000" b="0" i="0" u="none" strike="noStrike">
                          <a:effectLst/>
                          <a:latin typeface="Arial" panose="020B0604020202020204" pitchFamily="34" charset="0"/>
                        </a:rPr>
                        <a:t>Row Factor x 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1.134</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0.8522</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ns</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No</a:t>
                      </a:r>
                    </a:p>
                  </a:txBody>
                  <a:tcPr marL="9525" marR="9525" marT="9525" marB="0" anchor="b">
                    <a:lnL>
                      <a:noFill/>
                    </a:lnL>
                    <a:lnR>
                      <a:noFill/>
                    </a:lnR>
                    <a:lnT>
                      <a:noFill/>
                    </a:lnT>
                    <a:lnB>
                      <a:noFill/>
                    </a:lnB>
                  </a:tcPr>
                </a:tc>
                <a:extLst>
                  <a:ext uri="{0D108BD9-81ED-4DB2-BD59-A6C34878D82A}">
                    <a16:rowId xmlns:a16="http://schemas.microsoft.com/office/drawing/2014/main" val="1723517672"/>
                  </a:ext>
                </a:extLst>
              </a:tr>
              <a:tr h="0">
                <a:tc>
                  <a:txBody>
                    <a:bodyPr/>
                    <a:lstStyle/>
                    <a:p>
                      <a:pPr algn="l" fontAlgn="b"/>
                      <a:r>
                        <a:rPr lang="en-US" sz="1000" b="0" i="0" u="none" strike="noStrike">
                          <a:effectLst/>
                          <a:latin typeface="Arial" panose="020B0604020202020204" pitchFamily="34" charset="0"/>
                        </a:rPr>
                        <a:t>Row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9.164</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&lt;0.0001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69279109"/>
                  </a:ext>
                </a:extLst>
              </a:tr>
              <a:tr h="0">
                <a:tc>
                  <a:txBody>
                    <a:bodyPr/>
                    <a:lstStyle/>
                    <a:p>
                      <a:pPr algn="l" fontAlgn="b"/>
                      <a:r>
                        <a:rPr lang="en-US" sz="1000" b="0" i="0" u="none" strike="noStrike">
                          <a:effectLst/>
                          <a:latin typeface="Arial" panose="020B0604020202020204" pitchFamily="34" charset="0"/>
                        </a:rPr>
                        <a:t>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2.272</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0.9176</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ns</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No</a:t>
                      </a:r>
                    </a:p>
                  </a:txBody>
                  <a:tcPr marL="9525" marR="9525" marT="9525" marB="0" anchor="b">
                    <a:lnL>
                      <a:noFill/>
                    </a:lnL>
                    <a:lnR>
                      <a:noFill/>
                    </a:lnR>
                    <a:lnT>
                      <a:noFill/>
                    </a:lnT>
                    <a:lnB>
                      <a:noFill/>
                    </a:lnB>
                  </a:tcPr>
                </a:tc>
                <a:extLst>
                  <a:ext uri="{0D108BD9-81ED-4DB2-BD59-A6C34878D82A}">
                    <a16:rowId xmlns:a16="http://schemas.microsoft.com/office/drawing/2014/main" val="607028166"/>
                  </a:ext>
                </a:extLst>
              </a:tr>
              <a:tr h="0">
                <a:tc>
                  <a:txBody>
                    <a:bodyPr/>
                    <a:lstStyle/>
                    <a:p>
                      <a:pPr algn="l" fontAlgn="b"/>
                      <a:r>
                        <a:rPr lang="en-US" sz="1000" b="0" i="0" u="none" strike="noStrike">
                          <a:effectLst/>
                          <a:latin typeface="Arial" panose="020B0604020202020204" pitchFamily="34" charset="0"/>
                        </a:rPr>
                        <a:t>Subject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77.43</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&lt;0.0001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917936304"/>
                  </a:ext>
                </a:extLst>
              </a:tr>
            </a:tbl>
          </a:graphicData>
        </a:graphic>
      </p:graphicFrame>
      <p:graphicFrame>
        <p:nvGraphicFramePr>
          <p:cNvPr id="7" name="Table 6">
            <a:extLst>
              <a:ext uri="{FF2B5EF4-FFF2-40B4-BE49-F238E27FC236}">
                <a16:creationId xmlns:a16="http://schemas.microsoft.com/office/drawing/2014/main" id="{256DF694-335D-4CAC-863A-DEBA50B10BF6}"/>
              </a:ext>
            </a:extLst>
          </p:cNvPr>
          <p:cNvGraphicFramePr>
            <a:graphicFrameLocks noGrp="1"/>
          </p:cNvGraphicFramePr>
          <p:nvPr>
            <p:extLst>
              <p:ext uri="{D42A27DB-BD31-4B8C-83A1-F6EECF244321}">
                <p14:modId xmlns:p14="http://schemas.microsoft.com/office/powerpoint/2010/main" val="3474488189"/>
              </p:ext>
            </p:extLst>
          </p:nvPr>
        </p:nvGraphicFramePr>
        <p:xfrm>
          <a:off x="199489" y="5029200"/>
          <a:ext cx="7289801" cy="962025"/>
        </p:xfrm>
        <a:graphic>
          <a:graphicData uri="http://schemas.openxmlformats.org/drawingml/2006/table">
            <a:tbl>
              <a:tblPr/>
              <a:tblGrid>
                <a:gridCol w="2213465">
                  <a:extLst>
                    <a:ext uri="{9D8B030D-6E8A-4147-A177-3AD203B41FA5}">
                      <a16:colId xmlns:a16="http://schemas.microsoft.com/office/drawing/2014/main" val="1844416430"/>
                    </a:ext>
                  </a:extLst>
                </a:gridCol>
                <a:gridCol w="1573207">
                  <a:extLst>
                    <a:ext uri="{9D8B030D-6E8A-4147-A177-3AD203B41FA5}">
                      <a16:colId xmlns:a16="http://schemas.microsoft.com/office/drawing/2014/main" val="924166714"/>
                    </a:ext>
                  </a:extLst>
                </a:gridCol>
                <a:gridCol w="740871">
                  <a:extLst>
                    <a:ext uri="{9D8B030D-6E8A-4147-A177-3AD203B41FA5}">
                      <a16:colId xmlns:a16="http://schemas.microsoft.com/office/drawing/2014/main" val="424310985"/>
                    </a:ext>
                  </a:extLst>
                </a:gridCol>
                <a:gridCol w="1189051">
                  <a:extLst>
                    <a:ext uri="{9D8B030D-6E8A-4147-A177-3AD203B41FA5}">
                      <a16:colId xmlns:a16="http://schemas.microsoft.com/office/drawing/2014/main" val="4017175445"/>
                    </a:ext>
                  </a:extLst>
                </a:gridCol>
                <a:gridCol w="1573207">
                  <a:extLst>
                    <a:ext uri="{9D8B030D-6E8A-4147-A177-3AD203B41FA5}">
                      <a16:colId xmlns:a16="http://schemas.microsoft.com/office/drawing/2014/main" val="2477158772"/>
                    </a:ext>
                  </a:extLst>
                </a:gridCol>
              </a:tblGrid>
              <a:tr h="0">
                <a:tc>
                  <a:txBody>
                    <a:bodyPr/>
                    <a:lstStyle/>
                    <a:p>
                      <a:pPr algn="l" fontAlgn="b"/>
                      <a:r>
                        <a:rPr lang="en-US" sz="1000" b="1" i="0" u="none" strike="noStrike" dirty="0">
                          <a:effectLst/>
                          <a:latin typeface="Arial" panose="020B0604020202020204" pitchFamily="34" charset="0"/>
                        </a:rPr>
                        <a:t>IP July 2020</a:t>
                      </a:r>
                    </a:p>
                    <a:p>
                      <a:pPr algn="l" fontAlgn="b"/>
                      <a:r>
                        <a:rPr lang="en-US" sz="1000" b="0" i="0" u="none" strike="noStrike" dirty="0">
                          <a:effectLst/>
                          <a:latin typeface="Arial" panose="020B0604020202020204" pitchFamily="34" charset="0"/>
                        </a:rPr>
                        <a:t>Source of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 of total variation</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P value summary</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Significant?</a:t>
                      </a:r>
                    </a:p>
                  </a:txBody>
                  <a:tcPr marL="9525" marR="9525" marT="9525" marB="0" anchor="b">
                    <a:lnL>
                      <a:noFill/>
                    </a:lnL>
                    <a:lnR>
                      <a:noFill/>
                    </a:lnR>
                    <a:lnT>
                      <a:noFill/>
                    </a:lnT>
                    <a:lnB>
                      <a:noFill/>
                    </a:lnB>
                  </a:tcPr>
                </a:tc>
                <a:extLst>
                  <a:ext uri="{0D108BD9-81ED-4DB2-BD59-A6C34878D82A}">
                    <a16:rowId xmlns:a16="http://schemas.microsoft.com/office/drawing/2014/main" val="3378442331"/>
                  </a:ext>
                </a:extLst>
              </a:tr>
              <a:tr h="0">
                <a:tc>
                  <a:txBody>
                    <a:bodyPr/>
                    <a:lstStyle/>
                    <a:p>
                      <a:pPr algn="l" fontAlgn="b"/>
                      <a:r>
                        <a:rPr lang="en-US" sz="1000" b="0" i="0" u="none" strike="noStrike">
                          <a:effectLst/>
                          <a:latin typeface="Arial" panose="020B0604020202020204" pitchFamily="34" charset="0"/>
                        </a:rPr>
                        <a:t>Row Factor x 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0.6077</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0.7491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ns</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No</a:t>
                      </a:r>
                    </a:p>
                  </a:txBody>
                  <a:tcPr marL="9525" marR="9525" marT="9525" marB="0" anchor="b">
                    <a:lnL>
                      <a:noFill/>
                    </a:lnL>
                    <a:lnR>
                      <a:noFill/>
                    </a:lnR>
                    <a:lnT>
                      <a:noFill/>
                    </a:lnT>
                    <a:lnB>
                      <a:noFill/>
                    </a:lnB>
                  </a:tcPr>
                </a:tc>
                <a:extLst>
                  <a:ext uri="{0D108BD9-81ED-4DB2-BD59-A6C34878D82A}">
                    <a16:rowId xmlns:a16="http://schemas.microsoft.com/office/drawing/2014/main" val="2060816049"/>
                  </a:ext>
                </a:extLst>
              </a:tr>
              <a:tr h="0">
                <a:tc>
                  <a:txBody>
                    <a:bodyPr/>
                    <a:lstStyle/>
                    <a:p>
                      <a:pPr algn="l" fontAlgn="b"/>
                      <a:r>
                        <a:rPr lang="en-US" sz="1000" b="0" i="0" u="none" strike="noStrike">
                          <a:effectLst/>
                          <a:latin typeface="Arial" panose="020B0604020202020204" pitchFamily="34" charset="0"/>
                        </a:rPr>
                        <a:t>Row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16.48</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&lt;0.0001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3915753258"/>
                  </a:ext>
                </a:extLst>
              </a:tr>
              <a:tr h="0">
                <a:tc>
                  <a:txBody>
                    <a:bodyPr/>
                    <a:lstStyle/>
                    <a:p>
                      <a:pPr algn="l" fontAlgn="b"/>
                      <a:r>
                        <a:rPr lang="en-US" sz="1000" b="0" i="0" u="none" strike="noStrike">
                          <a:effectLst/>
                          <a:latin typeface="Arial" panose="020B0604020202020204" pitchFamily="34" charset="0"/>
                        </a:rPr>
                        <a:t>Column Factor</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0.08044</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0.9282</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ns</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No</a:t>
                      </a:r>
                    </a:p>
                  </a:txBody>
                  <a:tcPr marL="9525" marR="9525" marT="9525" marB="0" anchor="b">
                    <a:lnL>
                      <a:noFill/>
                    </a:lnL>
                    <a:lnR>
                      <a:noFill/>
                    </a:lnR>
                    <a:lnT>
                      <a:noFill/>
                    </a:lnT>
                    <a:lnB>
                      <a:noFill/>
                    </a:lnB>
                  </a:tcPr>
                </a:tc>
                <a:extLst>
                  <a:ext uri="{0D108BD9-81ED-4DB2-BD59-A6C34878D82A}">
                    <a16:rowId xmlns:a16="http://schemas.microsoft.com/office/drawing/2014/main" val="2674940335"/>
                  </a:ext>
                </a:extLst>
              </a:tr>
              <a:tr h="0">
                <a:tc>
                  <a:txBody>
                    <a:bodyPr/>
                    <a:lstStyle/>
                    <a:p>
                      <a:pPr algn="l" fontAlgn="b"/>
                      <a:r>
                        <a:rPr lang="en-US" sz="1000" b="0" i="0" u="none" strike="noStrike">
                          <a:effectLst/>
                          <a:latin typeface="Arial" panose="020B0604020202020204" pitchFamily="34" charset="0"/>
                        </a:rPr>
                        <a:t>Subject</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74.36</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&lt;0.0001</a:t>
                      </a:r>
                    </a:p>
                  </a:txBody>
                  <a:tcPr marL="9525" marR="9525" marT="9525" marB="0" anchor="b">
                    <a:lnL>
                      <a:noFill/>
                    </a:lnL>
                    <a:lnR>
                      <a:noFill/>
                    </a:lnR>
                    <a:lnT>
                      <a:noFill/>
                    </a:lnT>
                    <a:lnB>
                      <a:noFill/>
                    </a:lnB>
                  </a:tcPr>
                </a:tc>
                <a:tc>
                  <a:txBody>
                    <a:bodyPr/>
                    <a:lstStyle/>
                    <a:p>
                      <a:pPr algn="r" fontAlgn="b"/>
                      <a:r>
                        <a:rPr lang="en-US" sz="1000" b="0" i="0" u="none" strike="noStrike">
                          <a:effectLst/>
                          <a:latin typeface="Arial" panose="020B0604020202020204" pitchFamily="34" charset="0"/>
                        </a:rPr>
                        <a:t>****</a:t>
                      </a:r>
                    </a:p>
                  </a:txBody>
                  <a:tcPr marL="9525" marR="9525" marT="9525"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Yes</a:t>
                      </a:r>
                    </a:p>
                  </a:txBody>
                  <a:tcPr marL="9525" marR="9525" marT="9525" marB="0" anchor="b">
                    <a:lnL>
                      <a:noFill/>
                    </a:lnL>
                    <a:lnR>
                      <a:noFill/>
                    </a:lnR>
                    <a:lnT>
                      <a:noFill/>
                    </a:lnT>
                    <a:lnB>
                      <a:noFill/>
                    </a:lnB>
                  </a:tcPr>
                </a:tc>
                <a:extLst>
                  <a:ext uri="{0D108BD9-81ED-4DB2-BD59-A6C34878D82A}">
                    <a16:rowId xmlns:a16="http://schemas.microsoft.com/office/drawing/2014/main" val="3286332369"/>
                  </a:ext>
                </a:extLst>
              </a:tr>
            </a:tbl>
          </a:graphicData>
        </a:graphic>
      </p:graphicFrame>
    </p:spTree>
    <p:extLst>
      <p:ext uri="{BB962C8B-B14F-4D97-AF65-F5344CB8AC3E}">
        <p14:creationId xmlns:p14="http://schemas.microsoft.com/office/powerpoint/2010/main" val="4226016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61C6-FF4E-406D-B4C0-67D5F9BC8D60}"/>
              </a:ext>
            </a:extLst>
          </p:cNvPr>
          <p:cNvSpPr>
            <a:spLocks noGrp="1"/>
          </p:cNvSpPr>
          <p:nvPr>
            <p:ph type="title"/>
          </p:nvPr>
        </p:nvSpPr>
        <p:spPr>
          <a:xfrm>
            <a:off x="609600" y="274638"/>
            <a:ext cx="6248400" cy="1143000"/>
          </a:xfrm>
        </p:spPr>
        <p:txBody>
          <a:bodyPr/>
          <a:lstStyle/>
          <a:p>
            <a:r>
              <a:rPr lang="en-US" dirty="0">
                <a:latin typeface="Georgia" panose="02040502050405020303" pitchFamily="18" charset="0"/>
              </a:rPr>
              <a:t>Results</a:t>
            </a:r>
          </a:p>
        </p:txBody>
      </p:sp>
      <p:sp>
        <p:nvSpPr>
          <p:cNvPr id="3" name="Content Placeholder 2">
            <a:extLst>
              <a:ext uri="{FF2B5EF4-FFF2-40B4-BE49-F238E27FC236}">
                <a16:creationId xmlns:a16="http://schemas.microsoft.com/office/drawing/2014/main" id="{1FC5521D-6C24-4A8D-AF54-6100F89A12C0}"/>
              </a:ext>
            </a:extLst>
          </p:cNvPr>
          <p:cNvSpPr>
            <a:spLocks noGrp="1"/>
          </p:cNvSpPr>
          <p:nvPr>
            <p:ph idx="1"/>
          </p:nvPr>
        </p:nvSpPr>
        <p:spPr>
          <a:xfrm>
            <a:off x="457200" y="1417638"/>
            <a:ext cx="10972800" cy="4525963"/>
          </a:xfrm>
        </p:spPr>
        <p:txBody>
          <a:bodyPr>
            <a:normAutofit lnSpcReduction="10000"/>
          </a:bodyPr>
          <a:lstStyle/>
          <a:p>
            <a:r>
              <a:rPr lang="en-US" dirty="0">
                <a:latin typeface="Georgia" panose="02040502050405020303" pitchFamily="18" charset="0"/>
              </a:rPr>
              <a:t>Body Weight </a:t>
            </a:r>
          </a:p>
          <a:p>
            <a:r>
              <a:rPr lang="en-US" dirty="0">
                <a:latin typeface="Georgia" panose="02040502050405020303" pitchFamily="18" charset="0"/>
              </a:rPr>
              <a:t>Tox panel for FF and IP July</a:t>
            </a:r>
          </a:p>
          <a:p>
            <a:r>
              <a:rPr lang="en-US" dirty="0">
                <a:latin typeface="Georgia" panose="02040502050405020303" pitchFamily="18" charset="0"/>
              </a:rPr>
              <a:t>CBD/THC measurements</a:t>
            </a:r>
          </a:p>
          <a:p>
            <a:pPr lvl="1"/>
            <a:r>
              <a:rPr lang="en-US" dirty="0">
                <a:latin typeface="Georgia" panose="02040502050405020303" pitchFamily="18" charset="0"/>
              </a:rPr>
              <a:t>In plant material</a:t>
            </a:r>
          </a:p>
          <a:p>
            <a:pPr lvl="1"/>
            <a:r>
              <a:rPr lang="en-US" dirty="0">
                <a:latin typeface="Georgia" panose="02040502050405020303" pitchFamily="18" charset="0"/>
              </a:rPr>
              <a:t>Plasma and brain</a:t>
            </a:r>
          </a:p>
          <a:p>
            <a:r>
              <a:rPr lang="en-US" dirty="0">
                <a:latin typeface="Georgia" panose="02040502050405020303" pitchFamily="18" charset="0"/>
              </a:rPr>
              <a:t>Telemetry</a:t>
            </a:r>
          </a:p>
          <a:p>
            <a:pPr lvl="1"/>
            <a:r>
              <a:rPr lang="en-US" dirty="0">
                <a:latin typeface="Georgia" panose="02040502050405020303" pitchFamily="18" charset="0"/>
              </a:rPr>
              <a:t>Heart rate</a:t>
            </a:r>
          </a:p>
          <a:p>
            <a:pPr lvl="1"/>
            <a:r>
              <a:rPr lang="en-US" dirty="0">
                <a:latin typeface="Georgia" panose="02040502050405020303" pitchFamily="18" charset="0"/>
              </a:rPr>
              <a:t>Temperature</a:t>
            </a:r>
          </a:p>
          <a:p>
            <a:pPr lvl="1"/>
            <a:r>
              <a:rPr lang="en-US" dirty="0">
                <a:latin typeface="Georgia" panose="02040502050405020303" pitchFamily="18" charset="0"/>
              </a:rPr>
              <a:t>Activity </a:t>
            </a:r>
          </a:p>
          <a:p>
            <a:r>
              <a:rPr lang="en-US" dirty="0">
                <a:latin typeface="Georgia" panose="02040502050405020303" pitchFamily="18" charset="0"/>
              </a:rPr>
              <a:t>Neurotransmitters and </a:t>
            </a:r>
            <a:r>
              <a:rPr lang="en-US" dirty="0" err="1">
                <a:latin typeface="Georgia" panose="02040502050405020303" pitchFamily="18" charset="0"/>
              </a:rPr>
              <a:t>eCB</a:t>
            </a:r>
            <a:endParaRPr lang="en-US" dirty="0">
              <a:latin typeface="Georgia" panose="02040502050405020303" pitchFamily="18" charset="0"/>
            </a:endParaRPr>
          </a:p>
          <a:p>
            <a:pPr lvl="1"/>
            <a:r>
              <a:rPr lang="en-US" dirty="0">
                <a:latin typeface="Georgia" panose="02040502050405020303" pitchFamily="18" charset="0"/>
              </a:rPr>
              <a:t>In plasma and brain</a:t>
            </a:r>
          </a:p>
        </p:txBody>
      </p:sp>
      <p:pic>
        <p:nvPicPr>
          <p:cNvPr id="4" name="Picture 3">
            <a:extLst>
              <a:ext uri="{FF2B5EF4-FFF2-40B4-BE49-F238E27FC236}">
                <a16:creationId xmlns:a16="http://schemas.microsoft.com/office/drawing/2014/main" id="{76523E55-D195-4AF4-A208-0339A12AA77F}"/>
              </a:ext>
            </a:extLst>
          </p:cNvPr>
          <p:cNvPicPr>
            <a:picLocks noChangeAspect="1"/>
          </p:cNvPicPr>
          <p:nvPr/>
        </p:nvPicPr>
        <p:blipFill rotWithShape="1">
          <a:blip r:embed="rId3"/>
          <a:srcRect l="21731" t="18184" b="28790"/>
          <a:stretch/>
        </p:blipFill>
        <p:spPr>
          <a:xfrm>
            <a:off x="7924800" y="300548"/>
            <a:ext cx="1856596" cy="1676400"/>
          </a:xfrm>
          <a:prstGeom prst="rect">
            <a:avLst/>
          </a:prstGeom>
        </p:spPr>
      </p:pic>
      <p:pic>
        <p:nvPicPr>
          <p:cNvPr id="5" name="Picture 4">
            <a:extLst>
              <a:ext uri="{FF2B5EF4-FFF2-40B4-BE49-F238E27FC236}">
                <a16:creationId xmlns:a16="http://schemas.microsoft.com/office/drawing/2014/main" id="{F97441D6-4628-44B0-8DC6-779B743647E9}"/>
              </a:ext>
            </a:extLst>
          </p:cNvPr>
          <p:cNvPicPr>
            <a:picLocks noChangeAspect="1"/>
          </p:cNvPicPr>
          <p:nvPr/>
        </p:nvPicPr>
        <p:blipFill rotWithShape="1">
          <a:blip r:embed="rId4"/>
          <a:srcRect l="19234" t="15401" b="35584"/>
          <a:stretch/>
        </p:blipFill>
        <p:spPr>
          <a:xfrm>
            <a:off x="9220200" y="1600201"/>
            <a:ext cx="2259226" cy="1828799"/>
          </a:xfrm>
          <a:prstGeom prst="rect">
            <a:avLst/>
          </a:prstGeom>
        </p:spPr>
      </p:pic>
      <p:pic>
        <p:nvPicPr>
          <p:cNvPr id="6" name="Picture 5">
            <a:extLst>
              <a:ext uri="{FF2B5EF4-FFF2-40B4-BE49-F238E27FC236}">
                <a16:creationId xmlns:a16="http://schemas.microsoft.com/office/drawing/2014/main" id="{7E7BE11F-3423-49AE-B03F-8C3ED7A0AFCC}"/>
              </a:ext>
            </a:extLst>
          </p:cNvPr>
          <p:cNvPicPr>
            <a:picLocks noChangeAspect="1"/>
          </p:cNvPicPr>
          <p:nvPr/>
        </p:nvPicPr>
        <p:blipFill>
          <a:blip r:embed="rId5"/>
          <a:stretch>
            <a:fillRect/>
          </a:stretch>
        </p:blipFill>
        <p:spPr>
          <a:xfrm>
            <a:off x="7855789" y="2498066"/>
            <a:ext cx="1371600" cy="1829907"/>
          </a:xfrm>
          <a:prstGeom prst="rect">
            <a:avLst/>
          </a:prstGeom>
        </p:spPr>
      </p:pic>
      <p:pic>
        <p:nvPicPr>
          <p:cNvPr id="7" name="Picture 6">
            <a:extLst>
              <a:ext uri="{FF2B5EF4-FFF2-40B4-BE49-F238E27FC236}">
                <a16:creationId xmlns:a16="http://schemas.microsoft.com/office/drawing/2014/main" id="{889BEA9C-65C1-41F8-A6B2-969C1EC729B4}"/>
              </a:ext>
            </a:extLst>
          </p:cNvPr>
          <p:cNvPicPr>
            <a:picLocks noChangeAspect="1"/>
          </p:cNvPicPr>
          <p:nvPr/>
        </p:nvPicPr>
        <p:blipFill rotWithShape="1">
          <a:blip r:embed="rId6"/>
          <a:srcRect l="15704" t="28573" r="30947" b="24288"/>
          <a:stretch/>
        </p:blipFill>
        <p:spPr>
          <a:xfrm>
            <a:off x="9372600" y="3504467"/>
            <a:ext cx="2133600" cy="2514600"/>
          </a:xfrm>
          <a:prstGeom prst="rect">
            <a:avLst/>
          </a:prstGeom>
        </p:spPr>
      </p:pic>
    </p:spTree>
    <p:extLst>
      <p:ext uri="{BB962C8B-B14F-4D97-AF65-F5344CB8AC3E}">
        <p14:creationId xmlns:p14="http://schemas.microsoft.com/office/powerpoint/2010/main" val="373525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A334-9873-41A4-9712-264B6F6E2D01}"/>
              </a:ext>
            </a:extLst>
          </p:cNvPr>
          <p:cNvSpPr>
            <a:spLocks noGrp="1"/>
          </p:cNvSpPr>
          <p:nvPr>
            <p:ph type="title"/>
          </p:nvPr>
        </p:nvSpPr>
        <p:spPr>
          <a:xfrm>
            <a:off x="914400" y="52308"/>
            <a:ext cx="10515600" cy="1325563"/>
          </a:xfrm>
        </p:spPr>
        <p:txBody>
          <a:bodyPr/>
          <a:lstStyle/>
          <a:p>
            <a:r>
              <a:rPr lang="en-US" dirty="0">
                <a:effectLst>
                  <a:outerShdw blurRad="38100" dist="38100" dir="2700000" algn="tl">
                    <a:srgbClr val="000000">
                      <a:alpha val="43137"/>
                    </a:srgbClr>
                  </a:outerShdw>
                </a:effectLst>
                <a:latin typeface="Georgia" panose="02040502050405020303" pitchFamily="18" charset="0"/>
              </a:rPr>
              <a:t>Telemetry: Data Processing &amp; Analysis</a:t>
            </a:r>
          </a:p>
        </p:txBody>
      </p:sp>
      <p:sp>
        <p:nvSpPr>
          <p:cNvPr id="3" name="Content Placeholder 2">
            <a:extLst>
              <a:ext uri="{FF2B5EF4-FFF2-40B4-BE49-F238E27FC236}">
                <a16:creationId xmlns:a16="http://schemas.microsoft.com/office/drawing/2014/main" id="{7B5B237A-A225-49E4-ACFA-422BDCE24E98}"/>
              </a:ext>
            </a:extLst>
          </p:cNvPr>
          <p:cNvSpPr>
            <a:spLocks noGrp="1"/>
          </p:cNvSpPr>
          <p:nvPr>
            <p:ph idx="1"/>
          </p:nvPr>
        </p:nvSpPr>
        <p:spPr>
          <a:xfrm>
            <a:off x="144260" y="1377871"/>
            <a:ext cx="5181600" cy="4918165"/>
          </a:xfrm>
        </p:spPr>
        <p:txBody>
          <a:bodyPr>
            <a:normAutofit fontScale="85000" lnSpcReduction="10000"/>
          </a:bodyPr>
          <a:lstStyle/>
          <a:p>
            <a:r>
              <a:rPr lang="en-US" dirty="0" err="1">
                <a:latin typeface="Georgia" panose="02040502050405020303" pitchFamily="18" charset="0"/>
              </a:rPr>
              <a:t>eMitter</a:t>
            </a:r>
            <a:r>
              <a:rPr lang="en-US" dirty="0">
                <a:latin typeface="Georgia" panose="02040502050405020303" pitchFamily="18" charset="0"/>
              </a:rPr>
              <a:t> datasets (Vital View software) </a:t>
            </a:r>
          </a:p>
          <a:p>
            <a:r>
              <a:rPr lang="en-US" dirty="0">
                <a:latin typeface="Georgia" panose="02040502050405020303" pitchFamily="18" charset="0"/>
              </a:rPr>
              <a:t>Temperature (reading each min)</a:t>
            </a:r>
          </a:p>
          <a:p>
            <a:r>
              <a:rPr lang="en-US" dirty="0">
                <a:latin typeface="Georgia" panose="02040502050405020303" pitchFamily="18" charset="0"/>
              </a:rPr>
              <a:t>Heart Rate (reading each min)</a:t>
            </a:r>
          </a:p>
          <a:p>
            <a:r>
              <a:rPr lang="en-US" dirty="0">
                <a:latin typeface="Georgia" panose="02040502050405020303" pitchFamily="18" charset="0"/>
              </a:rPr>
              <a:t>Activity (counts per min.  Any movement is tallied as a count)</a:t>
            </a:r>
          </a:p>
          <a:p>
            <a:r>
              <a:rPr lang="en-US" dirty="0">
                <a:latin typeface="Georgia" panose="02040502050405020303" pitchFamily="18" charset="0"/>
              </a:rPr>
              <a:t>Data was collapsed to generate 6 reading per hour</a:t>
            </a:r>
          </a:p>
          <a:p>
            <a:r>
              <a:rPr lang="en-US" dirty="0">
                <a:latin typeface="Georgia" panose="02040502050405020303" pitchFamily="18" charset="0"/>
              </a:rPr>
              <a:t>Data was analyzed using time windows of 1 hour</a:t>
            </a:r>
          </a:p>
          <a:p>
            <a:pPr lvl="1"/>
            <a:r>
              <a:rPr lang="en-US" dirty="0">
                <a:latin typeface="Georgia" panose="02040502050405020303" pitchFamily="18" charset="0"/>
              </a:rPr>
              <a:t>Pre-dose, Dose, Post-dose 1, Post-dose 2…Post-dose 6</a:t>
            </a:r>
          </a:p>
          <a:p>
            <a:r>
              <a:rPr lang="en-US" dirty="0">
                <a:latin typeface="Georgia" panose="02040502050405020303" pitchFamily="18" charset="0"/>
              </a:rPr>
              <a:t>Differences in temperature were assessed using Two-Way ANOVA</a:t>
            </a:r>
          </a:p>
          <a:p>
            <a:pPr lvl="1"/>
            <a:endParaRPr lang="en-US" dirty="0">
              <a:latin typeface="Georgia" panose="02040502050405020303" pitchFamily="18" charset="0"/>
            </a:endParaRPr>
          </a:p>
        </p:txBody>
      </p:sp>
      <p:pic>
        <p:nvPicPr>
          <p:cNvPr id="4" name="Picture 3">
            <a:extLst>
              <a:ext uri="{FF2B5EF4-FFF2-40B4-BE49-F238E27FC236}">
                <a16:creationId xmlns:a16="http://schemas.microsoft.com/office/drawing/2014/main" id="{9904A47D-85B6-44D3-8A36-480FE655D5D8}"/>
              </a:ext>
            </a:extLst>
          </p:cNvPr>
          <p:cNvPicPr>
            <a:picLocks noChangeAspect="1"/>
          </p:cNvPicPr>
          <p:nvPr/>
        </p:nvPicPr>
        <p:blipFill>
          <a:blip r:embed="rId3"/>
          <a:stretch>
            <a:fillRect/>
          </a:stretch>
        </p:blipFill>
        <p:spPr>
          <a:xfrm>
            <a:off x="5410200" y="1824132"/>
            <a:ext cx="6324600" cy="3209735"/>
          </a:xfrm>
          <a:prstGeom prst="rect">
            <a:avLst/>
          </a:prstGeom>
        </p:spPr>
      </p:pic>
      <p:sp>
        <p:nvSpPr>
          <p:cNvPr id="5" name="TextBox 4">
            <a:extLst>
              <a:ext uri="{FF2B5EF4-FFF2-40B4-BE49-F238E27FC236}">
                <a16:creationId xmlns:a16="http://schemas.microsoft.com/office/drawing/2014/main" id="{B3EF3041-CC5E-42BB-8F20-03B2F1227F3A}"/>
              </a:ext>
            </a:extLst>
          </p:cNvPr>
          <p:cNvSpPr txBox="1"/>
          <p:nvPr/>
        </p:nvSpPr>
        <p:spPr>
          <a:xfrm>
            <a:off x="7848600" y="4953000"/>
            <a:ext cx="2191626" cy="369332"/>
          </a:xfrm>
          <a:prstGeom prst="rect">
            <a:avLst/>
          </a:prstGeom>
          <a:noFill/>
        </p:spPr>
        <p:txBody>
          <a:bodyPr wrap="none" rtlCol="0">
            <a:spAutoFit/>
          </a:bodyPr>
          <a:lstStyle/>
          <a:p>
            <a:r>
              <a:rPr lang="en-US" dirty="0">
                <a:latin typeface="Georgia" panose="02040502050405020303" pitchFamily="18" charset="0"/>
              </a:rPr>
              <a:t>Time (over 14 days)</a:t>
            </a:r>
          </a:p>
        </p:txBody>
      </p:sp>
      <p:grpSp>
        <p:nvGrpSpPr>
          <p:cNvPr id="6" name="Group 5">
            <a:extLst>
              <a:ext uri="{FF2B5EF4-FFF2-40B4-BE49-F238E27FC236}">
                <a16:creationId xmlns:a16="http://schemas.microsoft.com/office/drawing/2014/main" id="{A359CDD4-6743-484B-84EC-3B6BADBCEB97}"/>
              </a:ext>
            </a:extLst>
          </p:cNvPr>
          <p:cNvGrpSpPr/>
          <p:nvPr/>
        </p:nvGrpSpPr>
        <p:grpSpPr>
          <a:xfrm>
            <a:off x="0" y="6517178"/>
            <a:ext cx="12192000" cy="340821"/>
            <a:chOff x="0" y="6517178"/>
            <a:chExt cx="12192000" cy="340821"/>
          </a:xfrm>
        </p:grpSpPr>
        <p:sp>
          <p:nvSpPr>
            <p:cNvPr id="7" name="Rectangle 6">
              <a:extLst>
                <a:ext uri="{FF2B5EF4-FFF2-40B4-BE49-F238E27FC236}">
                  <a16:creationId xmlns:a16="http://schemas.microsoft.com/office/drawing/2014/main" id="{93E85600-23D7-454C-8658-B18278C73053}"/>
                </a:ext>
              </a:extLst>
            </p:cNvPr>
            <p:cNvSpPr/>
            <p:nvPr/>
          </p:nvSpPr>
          <p:spPr>
            <a:xfrm>
              <a:off x="0" y="6605846"/>
              <a:ext cx="12192000" cy="25215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DF24AC-B7BF-4D57-9198-CBFA97FA17A6}"/>
                </a:ext>
              </a:extLst>
            </p:cNvPr>
            <p:cNvSpPr/>
            <p:nvPr/>
          </p:nvSpPr>
          <p:spPr>
            <a:xfrm>
              <a:off x="0" y="6517178"/>
              <a:ext cx="12192000" cy="88668"/>
            </a:xfrm>
            <a:prstGeom prst="rect">
              <a:avLst/>
            </a:prstGeom>
            <a:solidFill>
              <a:srgbClr val="CFB87C"/>
            </a:solidFill>
            <a:ln>
              <a:solidFill>
                <a:srgbClr val="CFB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2" descr="https://www.starrlifesciences.com/sites/all/themes/corporate/images/icon2.jpg">
            <a:extLst>
              <a:ext uri="{FF2B5EF4-FFF2-40B4-BE49-F238E27FC236}">
                <a16:creationId xmlns:a16="http://schemas.microsoft.com/office/drawing/2014/main" id="{1C3C7437-4822-4F22-A604-DEAB9B491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519" y="1226212"/>
            <a:ext cx="581686" cy="6131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www.starrlifesciences.com/sites/default/files/styles/superhero_portfolio/public/portfolio/ER4000-energizer-receiver_0.jpg">
            <a:extLst>
              <a:ext uri="{FF2B5EF4-FFF2-40B4-BE49-F238E27FC236}">
                <a16:creationId xmlns:a16="http://schemas.microsoft.com/office/drawing/2014/main" id="{4394CE1D-F4EF-4422-BA17-F5F0A36A848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45" t="27918" r="8187" b="31182"/>
          <a:stretch/>
        </p:blipFill>
        <p:spPr bwMode="auto">
          <a:xfrm>
            <a:off x="5945279" y="1288211"/>
            <a:ext cx="847035" cy="312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567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FC94-CA7F-4791-87C4-69082A041814}"/>
              </a:ext>
            </a:extLst>
          </p:cNvPr>
          <p:cNvSpPr>
            <a:spLocks noGrp="1"/>
          </p:cNvSpPr>
          <p:nvPr>
            <p:ph type="title"/>
          </p:nvPr>
        </p:nvSpPr>
        <p:spPr>
          <a:xfrm>
            <a:off x="76201" y="0"/>
            <a:ext cx="12039600" cy="1176603"/>
          </a:xfrm>
        </p:spPr>
        <p:txBody>
          <a:bodyPr>
            <a:noAutofit/>
          </a:bodyPr>
          <a:lstStyle/>
          <a:p>
            <a:r>
              <a:rPr lang="en-US" sz="3200" dirty="0">
                <a:effectLst>
                  <a:outerShdw blurRad="38100" dist="38100" dir="2700000" algn="tl">
                    <a:srgbClr val="000000">
                      <a:alpha val="43137"/>
                    </a:srgbClr>
                  </a:outerShdw>
                </a:effectLst>
                <a:latin typeface="Georgia" panose="02040502050405020303" pitchFamily="18" charset="0"/>
              </a:rPr>
              <a:t>Acute effects on body temperature following </a:t>
            </a:r>
            <a:r>
              <a:rPr lang="en-US" sz="3200" u="sng" dirty="0">
                <a:effectLst>
                  <a:outerShdw blurRad="38100" dist="38100" dir="2700000" algn="tl">
                    <a:srgbClr val="000000">
                      <a:alpha val="43137"/>
                    </a:srgbClr>
                  </a:outerShdw>
                </a:effectLst>
                <a:latin typeface="Georgia" panose="02040502050405020303" pitchFamily="18" charset="0"/>
              </a:rPr>
              <a:t>initial</a:t>
            </a:r>
            <a:r>
              <a:rPr lang="en-US" sz="3200" dirty="0">
                <a:effectLst>
                  <a:outerShdw blurRad="38100" dist="38100" dir="2700000" algn="tl">
                    <a:srgbClr val="000000">
                      <a:alpha val="43137"/>
                    </a:srgbClr>
                  </a:outerShdw>
                </a:effectLst>
                <a:latin typeface="Georgia" panose="02040502050405020303" pitchFamily="18" charset="0"/>
              </a:rPr>
              <a:t> exposure</a:t>
            </a:r>
          </a:p>
        </p:txBody>
      </p:sp>
      <p:sp>
        <p:nvSpPr>
          <p:cNvPr id="3" name="Content Placeholder 2">
            <a:extLst>
              <a:ext uri="{FF2B5EF4-FFF2-40B4-BE49-F238E27FC236}">
                <a16:creationId xmlns:a16="http://schemas.microsoft.com/office/drawing/2014/main" id="{1F342DD1-0DF0-4591-A23B-16048BE134B0}"/>
              </a:ext>
            </a:extLst>
          </p:cNvPr>
          <p:cNvSpPr>
            <a:spLocks noGrp="1"/>
          </p:cNvSpPr>
          <p:nvPr>
            <p:ph idx="1"/>
          </p:nvPr>
        </p:nvSpPr>
        <p:spPr>
          <a:xfrm>
            <a:off x="381000" y="1219201"/>
            <a:ext cx="6019800" cy="4906964"/>
          </a:xfrm>
        </p:spPr>
        <p:txBody>
          <a:bodyPr>
            <a:normAutofit fontScale="85000" lnSpcReduction="20000"/>
          </a:bodyPr>
          <a:lstStyle/>
          <a:p>
            <a:pPr marL="0" marR="0" algn="just">
              <a:spcBef>
                <a:spcPts val="0"/>
              </a:spcBef>
              <a:spcAft>
                <a:spcPts val="600"/>
              </a:spcAft>
            </a:pPr>
            <a:r>
              <a:rPr lang="en-US" sz="3200" dirty="0">
                <a:effectLst/>
                <a:latin typeface="Georgia" panose="02040502050405020303" pitchFamily="18" charset="0"/>
                <a:ea typeface="Calibri" panose="020F0502020204030204" pitchFamily="34" charset="0"/>
                <a:cs typeface="Arial" panose="020B0604020202020204" pitchFamily="34" charset="0"/>
              </a:rPr>
              <a:t>Comparison of 1-hour time windows on the first day of treatment was used to examine acute effects on body temperature during initial exposure to </a:t>
            </a:r>
            <a:r>
              <a:rPr lang="en-US" sz="3200" i="1" dirty="0">
                <a:effectLst/>
                <a:latin typeface="Georgia" panose="02040502050405020303" pitchFamily="18" charset="0"/>
                <a:ea typeface="Calibri" panose="020F0502020204030204" pitchFamily="34" charset="0"/>
                <a:cs typeface="Arial" panose="020B0604020202020204" pitchFamily="34" charset="0"/>
              </a:rPr>
              <a:t>Cannabis</a:t>
            </a:r>
            <a:r>
              <a:rPr lang="en-US" sz="3200" dirty="0">
                <a:effectLst/>
                <a:latin typeface="Georgia" panose="02040502050405020303" pitchFamily="18" charset="0"/>
                <a:ea typeface="Calibri" panose="020F0502020204030204" pitchFamily="34" charset="0"/>
                <a:cs typeface="Arial" panose="020B0604020202020204" pitchFamily="34" charset="0"/>
              </a:rPr>
              <a:t>.  </a:t>
            </a:r>
          </a:p>
          <a:p>
            <a:pPr marL="0" marR="0" algn="just">
              <a:spcBef>
                <a:spcPts val="0"/>
              </a:spcBef>
              <a:spcAft>
                <a:spcPts val="600"/>
              </a:spcAft>
            </a:pPr>
            <a:r>
              <a:rPr lang="en-US" sz="3200" dirty="0">
                <a:effectLst/>
                <a:latin typeface="Georgia" panose="02040502050405020303" pitchFamily="18" charset="0"/>
                <a:ea typeface="Calibri" panose="020F0502020204030204" pitchFamily="34" charset="0"/>
                <a:cs typeface="Arial" panose="020B0604020202020204" pitchFamily="34" charset="0"/>
              </a:rPr>
              <a:t>Time and Dose-dependent, acute effects were seen with </a:t>
            </a:r>
            <a:r>
              <a:rPr lang="en-US" sz="3200" b="1" dirty="0">
                <a:effectLst/>
                <a:latin typeface="Georgia" panose="02040502050405020303" pitchFamily="18" charset="0"/>
                <a:ea typeface="Calibri" panose="020F0502020204030204" pitchFamily="34" charset="0"/>
                <a:cs typeface="Arial" panose="020B0604020202020204" pitchFamily="34" charset="0"/>
              </a:rPr>
              <a:t>gavage</a:t>
            </a:r>
            <a:r>
              <a:rPr lang="en-US" sz="3200" dirty="0">
                <a:effectLst/>
                <a:latin typeface="Georgia" panose="02040502050405020303" pitchFamily="18" charset="0"/>
                <a:ea typeface="Calibri" panose="020F0502020204030204" pitchFamily="34" charset="0"/>
                <a:cs typeface="Arial" panose="020B0604020202020204" pitchFamily="34" charset="0"/>
              </a:rPr>
              <a:t> (interaction effect P = 0.025). </a:t>
            </a:r>
          </a:p>
          <a:p>
            <a:pPr marL="0" marR="0" algn="just">
              <a:spcBef>
                <a:spcPts val="0"/>
              </a:spcBef>
              <a:spcAft>
                <a:spcPts val="600"/>
              </a:spcAft>
            </a:pPr>
            <a:r>
              <a:rPr lang="en-US" sz="3200" dirty="0">
                <a:effectLst/>
                <a:latin typeface="Georgia" panose="02040502050405020303" pitchFamily="18" charset="0"/>
                <a:ea typeface="Calibri" panose="020F0502020204030204" pitchFamily="34" charset="0"/>
                <a:cs typeface="Arial" panose="020B0604020202020204" pitchFamily="34" charset="0"/>
              </a:rPr>
              <a:t>Acute effects were seen with </a:t>
            </a:r>
            <a:r>
              <a:rPr lang="en-US" sz="3200" b="1" dirty="0" err="1">
                <a:effectLst/>
                <a:latin typeface="Georgia" panose="02040502050405020303" pitchFamily="18" charset="0"/>
                <a:ea typeface="Calibri" panose="020F0502020204030204" pitchFamily="34" charset="0"/>
                <a:cs typeface="Arial" panose="020B0604020202020204" pitchFamily="34" charset="0"/>
              </a:rPr>
              <a:t>i.p.</a:t>
            </a:r>
            <a:r>
              <a:rPr lang="en-US" sz="3200" dirty="0">
                <a:effectLst/>
                <a:latin typeface="Georgia" panose="02040502050405020303" pitchFamily="18" charset="0"/>
                <a:ea typeface="Calibri" panose="020F0502020204030204" pitchFamily="34" charset="0"/>
                <a:cs typeface="Arial" panose="020B0604020202020204" pitchFamily="34" charset="0"/>
              </a:rPr>
              <a:t> (dose P = 0.03 and time P &lt; 0.001) but the effect of time on temperature did not differ between doses.  </a:t>
            </a:r>
          </a:p>
          <a:p>
            <a:pPr marL="0" marR="0" algn="just">
              <a:spcBef>
                <a:spcPts val="0"/>
              </a:spcBef>
              <a:spcAft>
                <a:spcPts val="600"/>
              </a:spcAft>
            </a:pPr>
            <a:r>
              <a:rPr lang="en-US" sz="3200" dirty="0">
                <a:effectLst/>
                <a:latin typeface="Georgia" panose="02040502050405020303" pitchFamily="18" charset="0"/>
                <a:ea typeface="Calibri" panose="020F0502020204030204" pitchFamily="34" charset="0"/>
                <a:cs typeface="Arial" panose="020B0604020202020204" pitchFamily="34" charset="0"/>
              </a:rPr>
              <a:t>No acute effects were seen with free-feeding.  </a:t>
            </a:r>
          </a:p>
          <a:p>
            <a:endParaRPr lang="en-US" dirty="0">
              <a:latin typeface="Georgia" panose="02040502050405020303" pitchFamily="18" charset="0"/>
            </a:endParaRPr>
          </a:p>
        </p:txBody>
      </p:sp>
      <p:pic>
        <p:nvPicPr>
          <p:cNvPr id="4" name="Picture 3">
            <a:extLst>
              <a:ext uri="{FF2B5EF4-FFF2-40B4-BE49-F238E27FC236}">
                <a16:creationId xmlns:a16="http://schemas.microsoft.com/office/drawing/2014/main" id="{7B457A7E-43B0-4ACD-BF79-181096884AD2}"/>
              </a:ext>
            </a:extLst>
          </p:cNvPr>
          <p:cNvPicPr>
            <a:picLocks noChangeAspect="1"/>
          </p:cNvPicPr>
          <p:nvPr/>
        </p:nvPicPr>
        <p:blipFill rotWithShape="1">
          <a:blip r:embed="rId3"/>
          <a:srcRect r="14642"/>
          <a:stretch/>
        </p:blipFill>
        <p:spPr>
          <a:xfrm>
            <a:off x="6781800" y="990600"/>
            <a:ext cx="5334000" cy="4328535"/>
          </a:xfrm>
          <a:prstGeom prst="rect">
            <a:avLst/>
          </a:prstGeom>
        </p:spPr>
      </p:pic>
      <p:sp>
        <p:nvSpPr>
          <p:cNvPr id="6" name="TextBox 5">
            <a:extLst>
              <a:ext uri="{FF2B5EF4-FFF2-40B4-BE49-F238E27FC236}">
                <a16:creationId xmlns:a16="http://schemas.microsoft.com/office/drawing/2014/main" id="{F6199BBE-3E0F-4625-AAF1-7C0B32AFA40F}"/>
              </a:ext>
            </a:extLst>
          </p:cNvPr>
          <p:cNvSpPr txBox="1"/>
          <p:nvPr/>
        </p:nvSpPr>
        <p:spPr>
          <a:xfrm>
            <a:off x="7086600" y="5319135"/>
            <a:ext cx="5260750" cy="646331"/>
          </a:xfrm>
          <a:prstGeom prst="rect">
            <a:avLst/>
          </a:prstGeom>
          <a:noFill/>
        </p:spPr>
        <p:txBody>
          <a:bodyPr wrap="square">
            <a:spAutoFit/>
          </a:bodyPr>
          <a:lstStyle/>
          <a:p>
            <a:r>
              <a:rPr kumimoji="0" lang="en-US" sz="180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Effects on body temperature following initial dosing of C.s. extract by gavage. </a:t>
            </a:r>
            <a:endParaRPr lang="en-US" dirty="0">
              <a:latin typeface="Georgia" panose="02040502050405020303" pitchFamily="18" charset="0"/>
            </a:endParaRPr>
          </a:p>
        </p:txBody>
      </p:sp>
      <p:pic>
        <p:nvPicPr>
          <p:cNvPr id="7" name="Picture 6">
            <a:extLst>
              <a:ext uri="{FF2B5EF4-FFF2-40B4-BE49-F238E27FC236}">
                <a16:creationId xmlns:a16="http://schemas.microsoft.com/office/drawing/2014/main" id="{58EAF4D3-210F-4E76-BD8D-7A3F0C31A449}"/>
              </a:ext>
            </a:extLst>
          </p:cNvPr>
          <p:cNvPicPr>
            <a:picLocks noChangeAspect="1"/>
          </p:cNvPicPr>
          <p:nvPr/>
        </p:nvPicPr>
        <p:blipFill rotWithShape="1">
          <a:blip r:embed="rId3"/>
          <a:srcRect l="86578" t="31687" r="1228" b="47188"/>
          <a:stretch/>
        </p:blipFill>
        <p:spPr>
          <a:xfrm>
            <a:off x="7543800" y="1252802"/>
            <a:ext cx="762000" cy="914401"/>
          </a:xfrm>
          <a:prstGeom prst="rect">
            <a:avLst/>
          </a:prstGeom>
        </p:spPr>
      </p:pic>
    </p:spTree>
    <p:extLst>
      <p:ext uri="{BB962C8B-B14F-4D97-AF65-F5344CB8AC3E}">
        <p14:creationId xmlns:p14="http://schemas.microsoft.com/office/powerpoint/2010/main" val="3409442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FC94-CA7F-4791-87C4-69082A041814}"/>
              </a:ext>
            </a:extLst>
          </p:cNvPr>
          <p:cNvSpPr>
            <a:spLocks noGrp="1"/>
          </p:cNvSpPr>
          <p:nvPr>
            <p:ph type="title"/>
          </p:nvPr>
        </p:nvSpPr>
        <p:spPr>
          <a:xfrm>
            <a:off x="228600" y="76200"/>
            <a:ext cx="11734800" cy="1143000"/>
          </a:xfrm>
        </p:spPr>
        <p:txBody>
          <a:bodyPr>
            <a:noAutofit/>
          </a:bodyPr>
          <a:lstStyle/>
          <a:p>
            <a:r>
              <a:rPr lang="en-US" sz="3600" dirty="0">
                <a:effectLst>
                  <a:outerShdw blurRad="38100" dist="38100" dir="2700000" algn="tl">
                    <a:srgbClr val="000000">
                      <a:alpha val="43137"/>
                    </a:srgbClr>
                  </a:outerShdw>
                </a:effectLst>
                <a:latin typeface="Georgia" panose="02040502050405020303" pitchFamily="18" charset="0"/>
              </a:rPr>
              <a:t>Acute effects on body temperature after </a:t>
            </a:r>
            <a:r>
              <a:rPr lang="en-US" sz="3600" u="sng" dirty="0">
                <a:effectLst>
                  <a:outerShdw blurRad="38100" dist="38100" dir="2700000" algn="tl">
                    <a:srgbClr val="000000">
                      <a:alpha val="43137"/>
                    </a:srgbClr>
                  </a:outerShdw>
                </a:effectLst>
                <a:latin typeface="Georgia" panose="02040502050405020303" pitchFamily="18" charset="0"/>
              </a:rPr>
              <a:t>chronic exposure</a:t>
            </a:r>
            <a:endParaRPr lang="en-US" sz="3600" dirty="0">
              <a:effectLst>
                <a:outerShdw blurRad="38100" dist="38100" dir="2700000" algn="tl">
                  <a:srgbClr val="000000">
                    <a:alpha val="43137"/>
                  </a:srgbClr>
                </a:outerShdw>
              </a:effectLst>
              <a:latin typeface="Georgia" panose="02040502050405020303" pitchFamily="18" charset="0"/>
            </a:endParaRPr>
          </a:p>
        </p:txBody>
      </p:sp>
      <p:sp>
        <p:nvSpPr>
          <p:cNvPr id="3" name="Content Placeholder 2">
            <a:extLst>
              <a:ext uri="{FF2B5EF4-FFF2-40B4-BE49-F238E27FC236}">
                <a16:creationId xmlns:a16="http://schemas.microsoft.com/office/drawing/2014/main" id="{1F342DD1-0DF0-4591-A23B-16048BE134B0}"/>
              </a:ext>
            </a:extLst>
          </p:cNvPr>
          <p:cNvSpPr>
            <a:spLocks noGrp="1"/>
          </p:cNvSpPr>
          <p:nvPr>
            <p:ph idx="1"/>
          </p:nvPr>
        </p:nvSpPr>
        <p:spPr>
          <a:xfrm>
            <a:off x="127869" y="1314497"/>
            <a:ext cx="5953874" cy="4525963"/>
          </a:xfrm>
        </p:spPr>
        <p:txBody>
          <a:bodyPr>
            <a:normAutofit lnSpcReduction="10000"/>
          </a:bodyPr>
          <a:lstStyle/>
          <a:p>
            <a:pPr algn="just"/>
            <a:r>
              <a:rPr lang="en-US" sz="3200" dirty="0">
                <a:effectLst/>
                <a:latin typeface="Georgia" panose="02040502050405020303" pitchFamily="18" charset="0"/>
                <a:ea typeface="Calibri" panose="020F0502020204030204" pitchFamily="34" charset="0"/>
                <a:cs typeface="Arial" panose="020B0604020202020204" pitchFamily="34" charset="0"/>
              </a:rPr>
              <a:t>Evaluated by comparing time windows on the </a:t>
            </a:r>
            <a:r>
              <a:rPr lang="en-US" sz="3200" u="sng" dirty="0">
                <a:effectLst/>
                <a:latin typeface="Georgia" panose="02040502050405020303" pitchFamily="18" charset="0"/>
                <a:ea typeface="Calibri" panose="020F0502020204030204" pitchFamily="34" charset="0"/>
                <a:cs typeface="Arial" panose="020B0604020202020204" pitchFamily="34" charset="0"/>
              </a:rPr>
              <a:t>final</a:t>
            </a:r>
            <a:r>
              <a:rPr lang="en-US" sz="3200" dirty="0">
                <a:effectLst/>
                <a:latin typeface="Georgia" panose="02040502050405020303" pitchFamily="18" charset="0"/>
                <a:ea typeface="Calibri" panose="020F0502020204030204" pitchFamily="34" charset="0"/>
                <a:cs typeface="Arial" panose="020B0604020202020204" pitchFamily="34" charset="0"/>
              </a:rPr>
              <a:t> day of dosing.  </a:t>
            </a:r>
          </a:p>
          <a:p>
            <a:pPr algn="just"/>
            <a:r>
              <a:rPr lang="en-US" sz="3200" i="1" dirty="0">
                <a:effectLst/>
                <a:latin typeface="Georgia" panose="02040502050405020303" pitchFamily="18" charset="0"/>
                <a:ea typeface="Calibri" panose="020F0502020204030204" pitchFamily="34" charset="0"/>
                <a:cs typeface="Arial" panose="020B0604020202020204" pitchFamily="34" charset="0"/>
              </a:rPr>
              <a:t>Cannabis</a:t>
            </a:r>
            <a:r>
              <a:rPr lang="en-US" sz="3200" dirty="0">
                <a:effectLst/>
                <a:latin typeface="Georgia" panose="02040502050405020303" pitchFamily="18" charset="0"/>
                <a:ea typeface="Calibri" panose="020F0502020204030204" pitchFamily="34" charset="0"/>
                <a:cs typeface="Arial" panose="020B0604020202020204" pitchFamily="34" charset="0"/>
              </a:rPr>
              <a:t> effects were seen for all doses of gavage (P&lt;0.001) and </a:t>
            </a:r>
            <a:r>
              <a:rPr lang="en-US" sz="3200" dirty="0" err="1">
                <a:effectLst/>
                <a:latin typeface="Georgia" panose="02040502050405020303" pitchFamily="18" charset="0"/>
                <a:ea typeface="Calibri" panose="020F0502020204030204" pitchFamily="34" charset="0"/>
                <a:cs typeface="Arial" panose="020B0604020202020204" pitchFamily="34" charset="0"/>
              </a:rPr>
              <a:t>i.p</a:t>
            </a:r>
            <a:r>
              <a:rPr lang="en-US" sz="3200" dirty="0">
                <a:effectLst/>
                <a:latin typeface="Georgia" panose="02040502050405020303" pitchFamily="18" charset="0"/>
                <a:ea typeface="Calibri" panose="020F0502020204030204" pitchFamily="34" charset="0"/>
                <a:cs typeface="Arial" panose="020B0604020202020204" pitchFamily="34" charset="0"/>
              </a:rPr>
              <a:t> (P&lt;0.001) when time windows were compared.</a:t>
            </a:r>
          </a:p>
          <a:p>
            <a:pPr algn="just"/>
            <a:r>
              <a:rPr lang="en-US" dirty="0">
                <a:latin typeface="Georgia" panose="02040502050405020303" pitchFamily="18" charset="0"/>
                <a:cs typeface="Arial" panose="020B0604020202020204" pitchFamily="34" charset="0"/>
              </a:rPr>
              <a:t>ANOVA showed significant difference for free feeding, but not dose dependent</a:t>
            </a:r>
            <a:endParaRPr lang="en-US" dirty="0">
              <a:latin typeface="Georgia" panose="02040502050405020303" pitchFamily="18" charset="0"/>
            </a:endParaRPr>
          </a:p>
        </p:txBody>
      </p:sp>
      <p:pic>
        <p:nvPicPr>
          <p:cNvPr id="5" name="Picture 4">
            <a:extLst>
              <a:ext uri="{FF2B5EF4-FFF2-40B4-BE49-F238E27FC236}">
                <a16:creationId xmlns:a16="http://schemas.microsoft.com/office/drawing/2014/main" id="{45F32636-2C9A-4340-A181-8AA1D349DEF7}"/>
              </a:ext>
            </a:extLst>
          </p:cNvPr>
          <p:cNvPicPr>
            <a:picLocks noChangeAspect="1"/>
          </p:cNvPicPr>
          <p:nvPr/>
        </p:nvPicPr>
        <p:blipFill>
          <a:blip r:embed="rId2"/>
          <a:stretch>
            <a:fillRect/>
          </a:stretch>
        </p:blipFill>
        <p:spPr>
          <a:xfrm>
            <a:off x="6390526" y="1182222"/>
            <a:ext cx="5572874" cy="4164060"/>
          </a:xfrm>
          <a:prstGeom prst="rect">
            <a:avLst/>
          </a:prstGeom>
          <a:ln>
            <a:solidFill>
              <a:schemeClr val="tx1"/>
            </a:solidFill>
          </a:ln>
        </p:spPr>
      </p:pic>
      <p:pic>
        <p:nvPicPr>
          <p:cNvPr id="6" name="Picture 5">
            <a:extLst>
              <a:ext uri="{FF2B5EF4-FFF2-40B4-BE49-F238E27FC236}">
                <a16:creationId xmlns:a16="http://schemas.microsoft.com/office/drawing/2014/main" id="{4CA15120-60F2-4F7F-B4CF-7A5096E8CE46}"/>
              </a:ext>
            </a:extLst>
          </p:cNvPr>
          <p:cNvPicPr>
            <a:picLocks noChangeAspect="1"/>
          </p:cNvPicPr>
          <p:nvPr/>
        </p:nvPicPr>
        <p:blipFill rotWithShape="1">
          <a:blip r:embed="rId3"/>
          <a:srcRect l="86578" t="31687" r="1228" b="47188"/>
          <a:stretch/>
        </p:blipFill>
        <p:spPr>
          <a:xfrm>
            <a:off x="7010400" y="1752600"/>
            <a:ext cx="762000" cy="914401"/>
          </a:xfrm>
          <a:prstGeom prst="rect">
            <a:avLst/>
          </a:prstGeom>
        </p:spPr>
      </p:pic>
      <p:sp>
        <p:nvSpPr>
          <p:cNvPr id="7" name="TextBox 6">
            <a:extLst>
              <a:ext uri="{FF2B5EF4-FFF2-40B4-BE49-F238E27FC236}">
                <a16:creationId xmlns:a16="http://schemas.microsoft.com/office/drawing/2014/main" id="{40BBAD5E-CFAD-4DAE-BA47-68A47BCDD797}"/>
              </a:ext>
            </a:extLst>
          </p:cNvPr>
          <p:cNvSpPr txBox="1"/>
          <p:nvPr/>
        </p:nvSpPr>
        <p:spPr>
          <a:xfrm>
            <a:off x="7086600" y="5319135"/>
            <a:ext cx="5260750" cy="646331"/>
          </a:xfrm>
          <a:prstGeom prst="rect">
            <a:avLst/>
          </a:prstGeom>
          <a:noFill/>
        </p:spPr>
        <p:txBody>
          <a:bodyPr wrap="square">
            <a:spAutoFit/>
          </a:bodyPr>
          <a:lstStyle/>
          <a:p>
            <a:r>
              <a:rPr kumimoji="0" lang="en-US" sz="180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Effects on body temperature following final dosing of C.s. extract by gavage. </a:t>
            </a:r>
            <a:endParaRPr lang="en-US" dirty="0">
              <a:latin typeface="Georgia" panose="02040502050405020303" pitchFamily="18" charset="0"/>
            </a:endParaRPr>
          </a:p>
        </p:txBody>
      </p:sp>
    </p:spTree>
    <p:extLst>
      <p:ext uri="{BB962C8B-B14F-4D97-AF65-F5344CB8AC3E}">
        <p14:creationId xmlns:p14="http://schemas.microsoft.com/office/powerpoint/2010/main" val="397020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2057400" y="170617"/>
            <a:ext cx="7848600" cy="1143000"/>
          </a:xfrm>
        </p:spPr>
        <p:txBody>
          <a:bodyPr>
            <a:normAutofit fontScale="90000"/>
          </a:bodyPr>
          <a:lstStyle/>
          <a:p>
            <a:r>
              <a:rPr lang="en-US" dirty="0">
                <a:effectLst>
                  <a:outerShdw blurRad="38100" dist="38100" dir="2700000" algn="tl">
                    <a:srgbClr val="000000">
                      <a:alpha val="43137"/>
                    </a:srgbClr>
                  </a:outerShdw>
                </a:effectLst>
                <a:latin typeface="Georgia" panose="02040502050405020303" pitchFamily="18" charset="0"/>
              </a:rPr>
              <a:t>Study Background &amp; Hypothesis</a:t>
            </a:r>
          </a:p>
        </p:txBody>
      </p:sp>
      <p:sp>
        <p:nvSpPr>
          <p:cNvPr id="151555" name="Rectangle 3"/>
          <p:cNvSpPr>
            <a:spLocks noGrp="1" noChangeArrowheads="1"/>
          </p:cNvSpPr>
          <p:nvPr>
            <p:ph idx="1"/>
          </p:nvPr>
        </p:nvSpPr>
        <p:spPr>
          <a:xfrm>
            <a:off x="342900" y="1450140"/>
            <a:ext cx="11506200" cy="4556221"/>
          </a:xfrm>
        </p:spPr>
        <p:txBody>
          <a:bodyPr>
            <a:normAutofit lnSpcReduction="10000"/>
          </a:bodyPr>
          <a:lstStyle/>
          <a:p>
            <a:r>
              <a:rPr lang="en-US" sz="2900" dirty="0">
                <a:latin typeface="Georgia" panose="02040502050405020303" pitchFamily="18" charset="0"/>
              </a:rPr>
              <a:t>Whole </a:t>
            </a:r>
            <a:r>
              <a:rPr lang="en-US" sz="2900" i="1" dirty="0">
                <a:latin typeface="Georgia" panose="02040502050405020303" pitchFamily="18" charset="0"/>
              </a:rPr>
              <a:t>Cannabis</a:t>
            </a:r>
            <a:r>
              <a:rPr lang="en-US" sz="2900" dirty="0">
                <a:latin typeface="Georgia" panose="02040502050405020303" pitchFamily="18" charset="0"/>
              </a:rPr>
              <a:t> and hemp-derived cannabidiol (CBD) products are reported to have many effects on mental and physical health</a:t>
            </a:r>
          </a:p>
          <a:p>
            <a:r>
              <a:rPr lang="en-US" sz="2900" dirty="0">
                <a:latin typeface="Georgia" panose="02040502050405020303" pitchFamily="18" charset="0"/>
              </a:rPr>
              <a:t>The use of edibles to self-treat many conditions, </a:t>
            </a:r>
            <a:r>
              <a:rPr lang="en-US" sz="2900" dirty="0">
                <a:solidFill>
                  <a:srgbClr val="FF0000"/>
                </a:solidFill>
                <a:latin typeface="Georgia" panose="02040502050405020303" pitchFamily="18" charset="0"/>
              </a:rPr>
              <a:t>including depression and anxiety</a:t>
            </a:r>
            <a:r>
              <a:rPr lang="en-US" sz="2900" dirty="0">
                <a:latin typeface="Georgia" panose="02040502050405020303" pitchFamily="18" charset="0"/>
              </a:rPr>
              <a:t>, is rising  </a:t>
            </a:r>
          </a:p>
          <a:p>
            <a:r>
              <a:rPr lang="en-US" sz="2900" dirty="0">
                <a:latin typeface="Georgia" panose="02040502050405020303" pitchFamily="18" charset="0"/>
              </a:rPr>
              <a:t>Optimal dosing conditions to achieve health benefits are poorly understood</a:t>
            </a:r>
          </a:p>
          <a:p>
            <a:r>
              <a:rPr lang="en-US" sz="2900" dirty="0">
                <a:latin typeface="Georgia" panose="02040502050405020303" pitchFamily="18" charset="0"/>
              </a:rPr>
              <a:t>Anecdotal reports suggest differences in effects when using edibles and CBD products</a:t>
            </a:r>
          </a:p>
          <a:p>
            <a:r>
              <a:rPr lang="en-US" sz="2900" dirty="0">
                <a:latin typeface="Georgia" panose="02040502050405020303" pitchFamily="18" charset="0"/>
              </a:rPr>
              <a:t>Long term goal is to determine if our gut microbiome mediates metabolism of </a:t>
            </a:r>
            <a:r>
              <a:rPr lang="en-US" sz="2900" i="1" dirty="0">
                <a:latin typeface="Georgia" panose="02040502050405020303" pitchFamily="18" charset="0"/>
              </a:rPr>
              <a:t>Cannabis </a:t>
            </a:r>
            <a:r>
              <a:rPr lang="en-US" sz="2900" dirty="0">
                <a:latin typeface="Georgia" panose="02040502050405020303" pitchFamily="18" charset="0"/>
              </a:rPr>
              <a:t>and CBD, explaining some differences</a:t>
            </a:r>
          </a:p>
          <a:p>
            <a:pPr marL="0" indent="0">
              <a:buNone/>
            </a:pPr>
            <a:endParaRPr lang="en-US" sz="2900" dirty="0">
              <a:latin typeface="Georgia" panose="02040502050405020303" pitchFamily="18" charset="0"/>
            </a:endParaRPr>
          </a:p>
          <a:p>
            <a:endParaRPr lang="en-US" sz="2900" dirty="0">
              <a:solidFill>
                <a:srgbClr val="FF0000"/>
              </a:solidFill>
              <a:latin typeface="Georgia" panose="02040502050405020303" pitchFamily="18" charset="0"/>
            </a:endParaRPr>
          </a:p>
        </p:txBody>
      </p:sp>
      <p:sp>
        <p:nvSpPr>
          <p:cNvPr id="2" name="Slide Number Placeholder 1"/>
          <p:cNvSpPr>
            <a:spLocks noGrp="1"/>
          </p:cNvSpPr>
          <p:nvPr>
            <p:ph type="sldNum" sz="quarter" idx="12"/>
          </p:nvPr>
        </p:nvSpPr>
        <p:spPr/>
        <p:txBody>
          <a:bodyPr/>
          <a:lstStyle/>
          <a:p>
            <a:fld id="{D21832C6-2080-D543-AD97-21068AC6FC55}" type="slidenum">
              <a:rPr lang="en-US" smtClean="0"/>
              <a:pPr/>
              <a:t>2</a:t>
            </a:fld>
            <a:endParaRPr lang="en-US"/>
          </a:p>
        </p:txBody>
      </p:sp>
    </p:spTree>
    <p:custDataLst>
      <p:tags r:id="rId1"/>
    </p:custDataLst>
    <p:extLst>
      <p:ext uri="{BB962C8B-B14F-4D97-AF65-F5344CB8AC3E}">
        <p14:creationId xmlns:p14="http://schemas.microsoft.com/office/powerpoint/2010/main" val="419812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555">
                                            <p:txEl>
                                              <p:pRg st="0" end="0"/>
                                            </p:txEl>
                                          </p:spTgt>
                                        </p:tgtEl>
                                        <p:attrNameLst>
                                          <p:attrName>style.visibility</p:attrName>
                                        </p:attrNameLst>
                                      </p:cBhvr>
                                      <p:to>
                                        <p:strVal val="visible"/>
                                      </p:to>
                                    </p:set>
                                    <p:animEffect transition="in" filter="fade">
                                      <p:cBhvr>
                                        <p:cTn id="7" dur="500"/>
                                        <p:tgtEl>
                                          <p:spTgt spid="1515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1555">
                                            <p:txEl>
                                              <p:pRg st="1" end="1"/>
                                            </p:txEl>
                                          </p:spTgt>
                                        </p:tgtEl>
                                        <p:attrNameLst>
                                          <p:attrName>style.visibility</p:attrName>
                                        </p:attrNameLst>
                                      </p:cBhvr>
                                      <p:to>
                                        <p:strVal val="visible"/>
                                      </p:to>
                                    </p:set>
                                    <p:animEffect transition="in" filter="fade">
                                      <p:cBhvr>
                                        <p:cTn id="12" dur="500"/>
                                        <p:tgtEl>
                                          <p:spTgt spid="1515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1555">
                                            <p:txEl>
                                              <p:pRg st="2" end="2"/>
                                            </p:txEl>
                                          </p:spTgt>
                                        </p:tgtEl>
                                        <p:attrNameLst>
                                          <p:attrName>style.visibility</p:attrName>
                                        </p:attrNameLst>
                                      </p:cBhvr>
                                      <p:to>
                                        <p:strVal val="visible"/>
                                      </p:to>
                                    </p:set>
                                    <p:animEffect transition="in" filter="fade">
                                      <p:cBhvr>
                                        <p:cTn id="17" dur="500"/>
                                        <p:tgtEl>
                                          <p:spTgt spid="1515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1555">
                                            <p:txEl>
                                              <p:pRg st="3" end="3"/>
                                            </p:txEl>
                                          </p:spTgt>
                                        </p:tgtEl>
                                        <p:attrNameLst>
                                          <p:attrName>style.visibility</p:attrName>
                                        </p:attrNameLst>
                                      </p:cBhvr>
                                      <p:to>
                                        <p:strVal val="visible"/>
                                      </p:to>
                                    </p:set>
                                    <p:animEffect transition="in" filter="fade">
                                      <p:cBhvr>
                                        <p:cTn id="22" dur="500"/>
                                        <p:tgtEl>
                                          <p:spTgt spid="1515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1555">
                                            <p:txEl>
                                              <p:pRg st="4" end="4"/>
                                            </p:txEl>
                                          </p:spTgt>
                                        </p:tgtEl>
                                        <p:attrNameLst>
                                          <p:attrName>style.visibility</p:attrName>
                                        </p:attrNameLst>
                                      </p:cBhvr>
                                      <p:to>
                                        <p:strVal val="visible"/>
                                      </p:to>
                                    </p:set>
                                    <p:animEffect transition="in" filter="fade">
                                      <p:cBhvr>
                                        <p:cTn id="27" dur="500"/>
                                        <p:tgtEl>
                                          <p:spTgt spid="151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928990" y="76200"/>
            <a:ext cx="8001000" cy="1143000"/>
          </a:xfrm>
        </p:spPr>
        <p:txBody>
          <a:bodyPr>
            <a:normAutofit fontScale="90000"/>
          </a:bodyPr>
          <a:lstStyle/>
          <a:p>
            <a:r>
              <a:rPr lang="en-US" dirty="0">
                <a:effectLst>
                  <a:outerShdw blurRad="38100" dist="38100" dir="2700000" algn="tl">
                    <a:srgbClr val="000000">
                      <a:alpha val="43137"/>
                    </a:srgbClr>
                  </a:outerShdw>
                </a:effectLst>
                <a:latin typeface="Georgia" panose="02040502050405020303" pitchFamily="18" charset="0"/>
              </a:rPr>
              <a:t>Study Background &amp; Hypothesis</a:t>
            </a:r>
          </a:p>
        </p:txBody>
      </p:sp>
      <p:sp>
        <p:nvSpPr>
          <p:cNvPr id="151555" name="Rectangle 3"/>
          <p:cNvSpPr>
            <a:spLocks noGrp="1" noChangeArrowheads="1"/>
          </p:cNvSpPr>
          <p:nvPr>
            <p:ph idx="1"/>
          </p:nvPr>
        </p:nvSpPr>
        <p:spPr>
          <a:xfrm>
            <a:off x="152400" y="1143000"/>
            <a:ext cx="11506200" cy="4756151"/>
          </a:xfrm>
        </p:spPr>
        <p:txBody>
          <a:bodyPr>
            <a:normAutofit/>
          </a:bodyPr>
          <a:lstStyle/>
          <a:p>
            <a:r>
              <a:rPr lang="en-US" sz="2900" dirty="0">
                <a:latin typeface="Georgia" panose="02040502050405020303" pitchFamily="18" charset="0"/>
              </a:rPr>
              <a:t>Further, the mechanisms behind the reported effects of CBD and </a:t>
            </a:r>
            <a:r>
              <a:rPr lang="en-US" sz="2900" i="1" dirty="0">
                <a:latin typeface="Georgia" panose="02040502050405020303" pitchFamily="18" charset="0"/>
              </a:rPr>
              <a:t>Cannabis</a:t>
            </a:r>
            <a:r>
              <a:rPr lang="en-US" sz="2900" dirty="0">
                <a:latin typeface="Georgia" panose="02040502050405020303" pitchFamily="18" charset="0"/>
              </a:rPr>
              <a:t> on </a:t>
            </a:r>
            <a:r>
              <a:rPr lang="en-US" sz="2900" dirty="0">
                <a:solidFill>
                  <a:srgbClr val="FF0000"/>
                </a:solidFill>
                <a:latin typeface="Georgia" panose="02040502050405020303" pitchFamily="18" charset="0"/>
              </a:rPr>
              <a:t>anxiety</a:t>
            </a:r>
            <a:r>
              <a:rPr lang="en-US" sz="2900" dirty="0">
                <a:latin typeface="Georgia" panose="02040502050405020303" pitchFamily="18" charset="0"/>
              </a:rPr>
              <a:t> are unknown </a:t>
            </a:r>
          </a:p>
          <a:p>
            <a:r>
              <a:rPr lang="en-US" sz="2900" dirty="0">
                <a:latin typeface="Georgia" panose="02040502050405020303" pitchFamily="18" charset="0"/>
              </a:rPr>
              <a:t>Determine if specific molecular targets are affected  </a:t>
            </a:r>
          </a:p>
          <a:p>
            <a:pPr lvl="1"/>
            <a:r>
              <a:rPr lang="en-US" sz="2500" dirty="0">
                <a:latin typeface="Georgia" panose="02040502050405020303" pitchFamily="18" charset="0"/>
              </a:rPr>
              <a:t>Endocannabinoids and Mood-related neurotransmitters</a:t>
            </a:r>
          </a:p>
          <a:p>
            <a:pPr lvl="1"/>
            <a:r>
              <a:rPr lang="en-US" sz="2500" dirty="0">
                <a:latin typeface="Georgia" panose="02040502050405020303" pitchFamily="18" charset="0"/>
              </a:rPr>
              <a:t>E.g. Serotonin also known to be affected by the microbiome composition</a:t>
            </a:r>
          </a:p>
          <a:p>
            <a:r>
              <a:rPr lang="en-US" sz="2900" dirty="0">
                <a:latin typeface="Georgia" panose="02040502050405020303" pitchFamily="18" charset="0"/>
              </a:rPr>
              <a:t>Few studies on mice using oral feeding of whole or extracted </a:t>
            </a:r>
            <a:r>
              <a:rPr lang="en-US" sz="2900" i="1" dirty="0">
                <a:latin typeface="Georgia" panose="02040502050405020303" pitchFamily="18" charset="0"/>
              </a:rPr>
              <a:t>Cannabis</a:t>
            </a:r>
          </a:p>
          <a:p>
            <a:r>
              <a:rPr lang="en-US" sz="2900" i="1" dirty="0">
                <a:latin typeface="Georgia" panose="02040502050405020303" pitchFamily="18" charset="0"/>
              </a:rPr>
              <a:t>Determine optimal dosing strategy that is non-toxic but results in physiological and/or molecular changes</a:t>
            </a:r>
          </a:p>
          <a:p>
            <a:endParaRPr lang="en-US" sz="2900" dirty="0">
              <a:latin typeface="Georgia" panose="02040502050405020303" pitchFamily="18" charset="0"/>
            </a:endParaRPr>
          </a:p>
          <a:p>
            <a:endParaRPr lang="en-US" sz="2900" dirty="0">
              <a:solidFill>
                <a:srgbClr val="FF0000"/>
              </a:solidFill>
              <a:latin typeface="Georgia" panose="02040502050405020303" pitchFamily="18" charset="0"/>
            </a:endParaRPr>
          </a:p>
        </p:txBody>
      </p:sp>
      <p:sp>
        <p:nvSpPr>
          <p:cNvPr id="2" name="Slide Number Placeholder 1"/>
          <p:cNvSpPr>
            <a:spLocks noGrp="1"/>
          </p:cNvSpPr>
          <p:nvPr>
            <p:ph type="sldNum" sz="quarter" idx="12"/>
          </p:nvPr>
        </p:nvSpPr>
        <p:spPr/>
        <p:txBody>
          <a:bodyPr/>
          <a:lstStyle/>
          <a:p>
            <a:fld id="{D21832C6-2080-D543-AD97-21068AC6FC55}" type="slidenum">
              <a:rPr lang="en-US" smtClean="0"/>
              <a:pPr/>
              <a:t>3</a:t>
            </a:fld>
            <a:endParaRPr lang="en-US"/>
          </a:p>
        </p:txBody>
      </p:sp>
      <p:pic>
        <p:nvPicPr>
          <p:cNvPr id="11" name="Picture 10">
            <a:extLst>
              <a:ext uri="{FF2B5EF4-FFF2-40B4-BE49-F238E27FC236}">
                <a16:creationId xmlns:a16="http://schemas.microsoft.com/office/drawing/2014/main" id="{0AB42348-8E3E-4AF2-B4F4-D5D7E87CB7C1}"/>
              </a:ext>
            </a:extLst>
          </p:cNvPr>
          <p:cNvPicPr>
            <a:picLocks noChangeAspect="1"/>
          </p:cNvPicPr>
          <p:nvPr/>
        </p:nvPicPr>
        <p:blipFill>
          <a:blip r:embed="rId4"/>
          <a:stretch>
            <a:fillRect/>
          </a:stretch>
        </p:blipFill>
        <p:spPr>
          <a:xfrm>
            <a:off x="7606609" y="5058376"/>
            <a:ext cx="4548010" cy="1767993"/>
          </a:xfrm>
          <a:prstGeom prst="rect">
            <a:avLst/>
          </a:prstGeom>
          <a:solidFill>
            <a:schemeClr val="bg1"/>
          </a:solidFill>
        </p:spPr>
      </p:pic>
      <p:sp>
        <p:nvSpPr>
          <p:cNvPr id="3" name="Rectangle 2">
            <a:extLst>
              <a:ext uri="{FF2B5EF4-FFF2-40B4-BE49-F238E27FC236}">
                <a16:creationId xmlns:a16="http://schemas.microsoft.com/office/drawing/2014/main" id="{7675A068-C5E6-4E58-9F34-BCFAE6A7B8F1}"/>
              </a:ext>
            </a:extLst>
          </p:cNvPr>
          <p:cNvSpPr/>
          <p:nvPr/>
        </p:nvSpPr>
        <p:spPr>
          <a:xfrm>
            <a:off x="7772400" y="6356351"/>
            <a:ext cx="2157590" cy="249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3115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555">
                                            <p:txEl>
                                              <p:pRg st="0" end="0"/>
                                            </p:txEl>
                                          </p:spTgt>
                                        </p:tgtEl>
                                        <p:attrNameLst>
                                          <p:attrName>style.visibility</p:attrName>
                                        </p:attrNameLst>
                                      </p:cBhvr>
                                      <p:to>
                                        <p:strVal val="visible"/>
                                      </p:to>
                                    </p:set>
                                    <p:animEffect transition="in" filter="fade">
                                      <p:cBhvr>
                                        <p:cTn id="7" dur="500"/>
                                        <p:tgtEl>
                                          <p:spTgt spid="1515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1555">
                                            <p:txEl>
                                              <p:pRg st="1" end="1"/>
                                            </p:txEl>
                                          </p:spTgt>
                                        </p:tgtEl>
                                        <p:attrNameLst>
                                          <p:attrName>style.visibility</p:attrName>
                                        </p:attrNameLst>
                                      </p:cBhvr>
                                      <p:to>
                                        <p:strVal val="visible"/>
                                      </p:to>
                                    </p:set>
                                    <p:animEffect transition="in" filter="fade">
                                      <p:cBhvr>
                                        <p:cTn id="12" dur="500"/>
                                        <p:tgtEl>
                                          <p:spTgt spid="15155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1555">
                                            <p:txEl>
                                              <p:pRg st="2" end="2"/>
                                            </p:txEl>
                                          </p:spTgt>
                                        </p:tgtEl>
                                        <p:attrNameLst>
                                          <p:attrName>style.visibility</p:attrName>
                                        </p:attrNameLst>
                                      </p:cBhvr>
                                      <p:to>
                                        <p:strVal val="visible"/>
                                      </p:to>
                                    </p:set>
                                    <p:animEffect transition="in" filter="fade">
                                      <p:cBhvr>
                                        <p:cTn id="15" dur="500"/>
                                        <p:tgtEl>
                                          <p:spTgt spid="15155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1555">
                                            <p:txEl>
                                              <p:pRg st="3" end="3"/>
                                            </p:txEl>
                                          </p:spTgt>
                                        </p:tgtEl>
                                        <p:attrNameLst>
                                          <p:attrName>style.visibility</p:attrName>
                                        </p:attrNameLst>
                                      </p:cBhvr>
                                      <p:to>
                                        <p:strVal val="visible"/>
                                      </p:to>
                                    </p:set>
                                    <p:animEffect transition="in" filter="fade">
                                      <p:cBhvr>
                                        <p:cTn id="18" dur="500"/>
                                        <p:tgtEl>
                                          <p:spTgt spid="15155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1555">
                                            <p:txEl>
                                              <p:pRg st="4" end="4"/>
                                            </p:txEl>
                                          </p:spTgt>
                                        </p:tgtEl>
                                        <p:attrNameLst>
                                          <p:attrName>style.visibility</p:attrName>
                                        </p:attrNameLst>
                                      </p:cBhvr>
                                      <p:to>
                                        <p:strVal val="visible"/>
                                      </p:to>
                                    </p:set>
                                    <p:animEffect transition="in" filter="fade">
                                      <p:cBhvr>
                                        <p:cTn id="23" dur="500"/>
                                        <p:tgtEl>
                                          <p:spTgt spid="15155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1555">
                                            <p:txEl>
                                              <p:pRg st="5" end="5"/>
                                            </p:txEl>
                                          </p:spTgt>
                                        </p:tgtEl>
                                        <p:attrNameLst>
                                          <p:attrName>style.visibility</p:attrName>
                                        </p:attrNameLst>
                                      </p:cBhvr>
                                      <p:to>
                                        <p:strVal val="visible"/>
                                      </p:to>
                                    </p:set>
                                    <p:animEffect transition="in" filter="fade">
                                      <p:cBhvr>
                                        <p:cTn id="28" dur="500"/>
                                        <p:tgtEl>
                                          <p:spTgt spid="1515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Arrow 19"/>
          <p:cNvSpPr/>
          <p:nvPr/>
        </p:nvSpPr>
        <p:spPr>
          <a:xfrm>
            <a:off x="5033578" y="1754103"/>
            <a:ext cx="3867975" cy="449114"/>
          </a:xfrm>
          <a:prstGeom prst="rightArrow">
            <a:avLst/>
          </a:prstGeom>
          <a:solidFill>
            <a:schemeClr val="accent3">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p:cNvSpPr/>
          <p:nvPr/>
        </p:nvSpPr>
        <p:spPr>
          <a:xfrm>
            <a:off x="2114248" y="1196154"/>
            <a:ext cx="6836228" cy="595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4" name="TextBox 3"/>
          <p:cNvSpPr txBox="1"/>
          <p:nvPr/>
        </p:nvSpPr>
        <p:spPr>
          <a:xfrm>
            <a:off x="2010489" y="1300674"/>
            <a:ext cx="712054" cy="369332"/>
          </a:xfrm>
          <a:prstGeom prst="rect">
            <a:avLst/>
          </a:prstGeom>
          <a:noFill/>
        </p:spPr>
        <p:txBody>
          <a:bodyPr wrap="none" rtlCol="0">
            <a:spAutoFit/>
          </a:bodyPr>
          <a:lstStyle/>
          <a:p>
            <a:r>
              <a:rPr lang="en-US" dirty="0">
                <a:latin typeface="Georgia" panose="02040502050405020303" pitchFamily="18" charset="0"/>
              </a:rPr>
              <a:t>Birth</a:t>
            </a:r>
          </a:p>
        </p:txBody>
      </p:sp>
      <p:sp>
        <p:nvSpPr>
          <p:cNvPr id="5" name="TextBox 4"/>
          <p:cNvSpPr txBox="1"/>
          <p:nvPr/>
        </p:nvSpPr>
        <p:spPr>
          <a:xfrm>
            <a:off x="3340477" y="1305895"/>
            <a:ext cx="1095172" cy="369332"/>
          </a:xfrm>
          <a:prstGeom prst="rect">
            <a:avLst/>
          </a:prstGeom>
          <a:noFill/>
        </p:spPr>
        <p:txBody>
          <a:bodyPr wrap="none" rtlCol="0">
            <a:spAutoFit/>
          </a:bodyPr>
          <a:lstStyle/>
          <a:p>
            <a:r>
              <a:rPr lang="en-US" dirty="0">
                <a:latin typeface="Georgia" panose="02040502050405020303" pitchFamily="18" charset="0"/>
              </a:rPr>
              <a:t>Weaning</a:t>
            </a:r>
          </a:p>
        </p:txBody>
      </p:sp>
      <p:sp>
        <p:nvSpPr>
          <p:cNvPr id="6" name="TextBox 5"/>
          <p:cNvSpPr txBox="1"/>
          <p:nvPr/>
        </p:nvSpPr>
        <p:spPr>
          <a:xfrm>
            <a:off x="5003371" y="1305895"/>
            <a:ext cx="1221809" cy="369332"/>
          </a:xfrm>
          <a:prstGeom prst="rect">
            <a:avLst/>
          </a:prstGeom>
          <a:solidFill>
            <a:schemeClr val="bg1">
              <a:lumMod val="85000"/>
            </a:schemeClr>
          </a:solidFill>
        </p:spPr>
        <p:txBody>
          <a:bodyPr wrap="none" rtlCol="0">
            <a:spAutoFit/>
          </a:bodyPr>
          <a:lstStyle/>
          <a:p>
            <a:r>
              <a:rPr lang="en-US" dirty="0">
                <a:latin typeface="Georgia" panose="02040502050405020303" pitchFamily="18" charset="0"/>
              </a:rPr>
              <a:t>Telemetry</a:t>
            </a:r>
          </a:p>
        </p:txBody>
      </p:sp>
      <p:sp>
        <p:nvSpPr>
          <p:cNvPr id="7" name="TextBox 6"/>
          <p:cNvSpPr txBox="1"/>
          <p:nvPr/>
        </p:nvSpPr>
        <p:spPr>
          <a:xfrm>
            <a:off x="6225179" y="1305895"/>
            <a:ext cx="2275353" cy="369332"/>
          </a:xfrm>
          <a:prstGeom prst="rect">
            <a:avLst/>
          </a:prstGeom>
          <a:solidFill>
            <a:schemeClr val="accent6">
              <a:lumMod val="40000"/>
              <a:lumOff val="60000"/>
            </a:schemeClr>
          </a:solidFill>
        </p:spPr>
        <p:txBody>
          <a:bodyPr wrap="square" rtlCol="0">
            <a:spAutoFit/>
          </a:bodyPr>
          <a:lstStyle/>
          <a:p>
            <a:r>
              <a:rPr lang="en-US" dirty="0">
                <a:latin typeface="Georgia" panose="02040502050405020303" pitchFamily="18" charset="0"/>
              </a:rPr>
              <a:t>Treatment*</a:t>
            </a:r>
          </a:p>
        </p:txBody>
      </p:sp>
      <p:sp>
        <p:nvSpPr>
          <p:cNvPr id="8" name="Right Arrow 7"/>
          <p:cNvSpPr/>
          <p:nvPr/>
        </p:nvSpPr>
        <p:spPr>
          <a:xfrm>
            <a:off x="6439137" y="2292847"/>
            <a:ext cx="2462415" cy="407232"/>
          </a:xfrm>
          <a:prstGeom prst="rightArrow">
            <a:avLst/>
          </a:prstGeom>
          <a:solidFill>
            <a:schemeClr val="accent6">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9" name="TextBox 8"/>
          <p:cNvSpPr txBox="1"/>
          <p:nvPr/>
        </p:nvSpPr>
        <p:spPr>
          <a:xfrm>
            <a:off x="2114248" y="936563"/>
            <a:ext cx="6423553" cy="369332"/>
          </a:xfrm>
          <a:prstGeom prst="rect">
            <a:avLst/>
          </a:prstGeom>
          <a:noFill/>
        </p:spPr>
        <p:txBody>
          <a:bodyPr wrap="none" rtlCol="0">
            <a:spAutoFit/>
          </a:bodyPr>
          <a:lstStyle/>
          <a:p>
            <a:r>
              <a:rPr lang="en-US" dirty="0">
                <a:latin typeface="Georgia" panose="02040502050405020303" pitchFamily="18" charset="0"/>
              </a:rPr>
              <a:t>0      	      3 		5                     6 		           8</a:t>
            </a:r>
          </a:p>
        </p:txBody>
      </p:sp>
      <p:sp>
        <p:nvSpPr>
          <p:cNvPr id="12" name="TextBox 11"/>
          <p:cNvSpPr txBox="1"/>
          <p:nvPr/>
        </p:nvSpPr>
        <p:spPr>
          <a:xfrm>
            <a:off x="6507339" y="2319735"/>
            <a:ext cx="2119491" cy="369332"/>
          </a:xfrm>
          <a:prstGeom prst="rect">
            <a:avLst/>
          </a:prstGeom>
          <a:noFill/>
        </p:spPr>
        <p:txBody>
          <a:bodyPr wrap="none" rtlCol="0">
            <a:spAutoFit/>
          </a:bodyPr>
          <a:lstStyle/>
          <a:p>
            <a:r>
              <a:rPr lang="en-US" dirty="0">
                <a:latin typeface="Georgia" panose="02040502050405020303" pitchFamily="18" charset="0"/>
              </a:rPr>
              <a:t>Gavage C.s. extract</a:t>
            </a:r>
          </a:p>
        </p:txBody>
      </p:sp>
      <p:sp>
        <p:nvSpPr>
          <p:cNvPr id="14" name="Right Arrow 13"/>
          <p:cNvSpPr/>
          <p:nvPr/>
        </p:nvSpPr>
        <p:spPr>
          <a:xfrm>
            <a:off x="6439137" y="2789709"/>
            <a:ext cx="2511339" cy="407232"/>
          </a:xfrm>
          <a:prstGeom prst="rightArrow">
            <a:avLst/>
          </a:prstGeom>
          <a:solidFill>
            <a:schemeClr val="accent6">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5" name="Right Arrow 14"/>
          <p:cNvSpPr/>
          <p:nvPr/>
        </p:nvSpPr>
        <p:spPr>
          <a:xfrm>
            <a:off x="6439137" y="3240750"/>
            <a:ext cx="2511339" cy="407232"/>
          </a:xfrm>
          <a:prstGeom prst="rightArrow">
            <a:avLst/>
          </a:prstGeom>
          <a:solidFill>
            <a:schemeClr val="accent6">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6" name="TextBox 15"/>
          <p:cNvSpPr txBox="1"/>
          <p:nvPr/>
        </p:nvSpPr>
        <p:spPr>
          <a:xfrm>
            <a:off x="6709489" y="2806205"/>
            <a:ext cx="1614545" cy="369332"/>
          </a:xfrm>
          <a:prstGeom prst="rect">
            <a:avLst/>
          </a:prstGeom>
          <a:noFill/>
        </p:spPr>
        <p:txBody>
          <a:bodyPr wrap="none" rtlCol="0">
            <a:spAutoFit/>
          </a:bodyPr>
          <a:lstStyle/>
          <a:p>
            <a:r>
              <a:rPr lang="en-US" dirty="0">
                <a:latin typeface="Georgia" panose="02040502050405020303" pitchFamily="18" charset="0"/>
              </a:rPr>
              <a:t>Free feed C.s. </a:t>
            </a:r>
          </a:p>
        </p:txBody>
      </p:sp>
      <p:sp>
        <p:nvSpPr>
          <p:cNvPr id="17" name="TextBox 16"/>
          <p:cNvSpPr txBox="1"/>
          <p:nvPr/>
        </p:nvSpPr>
        <p:spPr>
          <a:xfrm>
            <a:off x="6739144" y="3261466"/>
            <a:ext cx="1555234" cy="369332"/>
          </a:xfrm>
          <a:prstGeom prst="rect">
            <a:avLst/>
          </a:prstGeom>
          <a:noFill/>
        </p:spPr>
        <p:txBody>
          <a:bodyPr wrap="none" rtlCol="0">
            <a:spAutoFit/>
          </a:bodyPr>
          <a:lstStyle/>
          <a:p>
            <a:r>
              <a:rPr lang="en-US" dirty="0">
                <a:latin typeface="Georgia" panose="02040502050405020303" pitchFamily="18" charset="0"/>
              </a:rPr>
              <a:t>I.P CBD:THC</a:t>
            </a:r>
          </a:p>
        </p:txBody>
      </p:sp>
      <p:sp>
        <p:nvSpPr>
          <p:cNvPr id="21" name="TextBox 20"/>
          <p:cNvSpPr txBox="1"/>
          <p:nvPr/>
        </p:nvSpPr>
        <p:spPr>
          <a:xfrm>
            <a:off x="5033578" y="1791304"/>
            <a:ext cx="3669513" cy="369332"/>
          </a:xfrm>
          <a:prstGeom prst="rect">
            <a:avLst/>
          </a:prstGeom>
          <a:noFill/>
        </p:spPr>
        <p:txBody>
          <a:bodyPr wrap="square" rtlCol="0">
            <a:spAutoFit/>
          </a:bodyPr>
          <a:lstStyle/>
          <a:p>
            <a:r>
              <a:rPr lang="en-US" dirty="0">
                <a:latin typeface="Georgia" panose="02040502050405020303" pitchFamily="18" charset="0"/>
              </a:rPr>
              <a:t>HR, Body Temp, Activity</a:t>
            </a:r>
          </a:p>
        </p:txBody>
      </p:sp>
      <p:pic>
        <p:nvPicPr>
          <p:cNvPr id="1026" name="Picture 2" descr="https://www.starrlifesciences.com/sites/all/themes/corporate/images/ic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60" y="1803900"/>
            <a:ext cx="581686" cy="61312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3"/>
          <a:stretch>
            <a:fillRect/>
          </a:stretch>
        </p:blipFill>
        <p:spPr>
          <a:xfrm>
            <a:off x="5832317" y="2770567"/>
            <a:ext cx="550310" cy="550310"/>
          </a:xfrm>
          <a:prstGeom prst="rect">
            <a:avLst/>
          </a:prstGeom>
        </p:spPr>
      </p:pic>
      <p:sp>
        <p:nvSpPr>
          <p:cNvPr id="25" name="TextBox 24"/>
          <p:cNvSpPr txBox="1"/>
          <p:nvPr/>
        </p:nvSpPr>
        <p:spPr>
          <a:xfrm>
            <a:off x="2206825" y="2972507"/>
            <a:ext cx="3377850" cy="738664"/>
          </a:xfrm>
          <a:prstGeom prst="rect">
            <a:avLst/>
          </a:prstGeom>
          <a:noFill/>
        </p:spPr>
        <p:txBody>
          <a:bodyPr wrap="square" rtlCol="0">
            <a:spAutoFit/>
          </a:bodyPr>
          <a:lstStyle/>
          <a:p>
            <a:r>
              <a:rPr lang="en-US" sz="1400" dirty="0">
                <a:latin typeface="Georgia" panose="02040502050405020303" pitchFamily="18" charset="0"/>
              </a:rPr>
              <a:t>Mice were dosed every other day during treatment phase (2 weeks). Plasma and tissue were collected at study end.</a:t>
            </a:r>
          </a:p>
        </p:txBody>
      </p:sp>
      <p:pic>
        <p:nvPicPr>
          <p:cNvPr id="26" name="Picture 25"/>
          <p:cNvPicPr>
            <a:picLocks noChangeAspect="1"/>
          </p:cNvPicPr>
          <p:nvPr/>
        </p:nvPicPr>
        <p:blipFill rotWithShape="1">
          <a:blip r:embed="rId4"/>
          <a:srcRect l="15210" t="8642" r="5310" b="8280"/>
          <a:stretch/>
        </p:blipFill>
        <p:spPr>
          <a:xfrm>
            <a:off x="2514868" y="1901045"/>
            <a:ext cx="1700820" cy="869522"/>
          </a:xfrm>
          <a:prstGeom prst="rect">
            <a:avLst/>
          </a:prstGeom>
        </p:spPr>
      </p:pic>
      <p:pic>
        <p:nvPicPr>
          <p:cNvPr id="1030" name="Picture 6" descr="https://www.starrlifesciences.com/sites/default/files/styles/superhero_portfolio/public/portfolio/ER4000-energizer-receiver_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45" t="27918" r="8187" b="31182"/>
          <a:stretch/>
        </p:blipFill>
        <p:spPr bwMode="auto">
          <a:xfrm>
            <a:off x="4685327" y="2399967"/>
            <a:ext cx="847035" cy="31279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5943853" y="3352479"/>
            <a:ext cx="563486" cy="334993"/>
          </a:xfrm>
          <a:prstGeom prst="rect">
            <a:avLst/>
          </a:prstGeom>
        </p:spPr>
      </p:pic>
      <p:pic>
        <p:nvPicPr>
          <p:cNvPr id="1034" name="Picture 10" descr="Image result for gavage mic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6978" t="21824" r="14858" b="40744"/>
          <a:stretch/>
        </p:blipFill>
        <p:spPr bwMode="auto">
          <a:xfrm>
            <a:off x="5939536" y="2384182"/>
            <a:ext cx="443091" cy="3443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28D00EC-4D54-40F4-AF7A-C7A9848A9304}"/>
              </a:ext>
            </a:extLst>
          </p:cNvPr>
          <p:cNvSpPr txBox="1"/>
          <p:nvPr/>
        </p:nvSpPr>
        <p:spPr>
          <a:xfrm>
            <a:off x="1955370" y="4554472"/>
            <a:ext cx="8163989" cy="646331"/>
          </a:xfrm>
          <a:prstGeom prst="rect">
            <a:avLst/>
          </a:prstGeom>
          <a:noFill/>
        </p:spPr>
        <p:txBody>
          <a:bodyPr wrap="square">
            <a:spAutoFit/>
          </a:bodyPr>
          <a:lstStyle/>
          <a:p>
            <a:r>
              <a:rPr lang="en-US" dirty="0"/>
              <a:t>Due to limited number (12) of telemetry devices, we had to split the experiment into two phases: Gavage vs IP (January 2020) and Free feeding vs IP (July 2020). </a:t>
            </a:r>
          </a:p>
        </p:txBody>
      </p:sp>
    </p:spTree>
    <p:extLst>
      <p:ext uri="{BB962C8B-B14F-4D97-AF65-F5344CB8AC3E}">
        <p14:creationId xmlns:p14="http://schemas.microsoft.com/office/powerpoint/2010/main" val="2134291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1AA1F-00E8-4EB0-AFA5-096245BE7EAE}"/>
              </a:ext>
            </a:extLst>
          </p:cNvPr>
          <p:cNvSpPr>
            <a:spLocks noGrp="1"/>
          </p:cNvSpPr>
          <p:nvPr>
            <p:ph type="title"/>
          </p:nvPr>
        </p:nvSpPr>
        <p:spPr/>
        <p:txBody>
          <a:bodyPr/>
          <a:lstStyle/>
          <a:p>
            <a:r>
              <a:rPr lang="en-US" dirty="0"/>
              <a:t>Available Datasets</a:t>
            </a:r>
          </a:p>
        </p:txBody>
      </p:sp>
      <p:sp>
        <p:nvSpPr>
          <p:cNvPr id="3" name="Content Placeholder 2">
            <a:extLst>
              <a:ext uri="{FF2B5EF4-FFF2-40B4-BE49-F238E27FC236}">
                <a16:creationId xmlns:a16="http://schemas.microsoft.com/office/drawing/2014/main" id="{F0AD6DEA-6563-4AC9-8240-B0323F1B9841}"/>
              </a:ext>
            </a:extLst>
          </p:cNvPr>
          <p:cNvSpPr>
            <a:spLocks noGrp="1"/>
          </p:cNvSpPr>
          <p:nvPr>
            <p:ph idx="1"/>
          </p:nvPr>
        </p:nvSpPr>
        <p:spPr>
          <a:xfrm>
            <a:off x="762000" y="1690688"/>
            <a:ext cx="10515600" cy="4413250"/>
          </a:xfrm>
        </p:spPr>
        <p:txBody>
          <a:bodyPr>
            <a:normAutofit fontScale="92500" lnSpcReduction="20000"/>
          </a:bodyPr>
          <a:lstStyle/>
          <a:p>
            <a:r>
              <a:rPr lang="en-US" dirty="0"/>
              <a:t>Neurotransmitters in plasma and brain</a:t>
            </a:r>
          </a:p>
          <a:p>
            <a:r>
              <a:rPr lang="en-US" dirty="0"/>
              <a:t>Endocannabinoids (</a:t>
            </a:r>
            <a:r>
              <a:rPr lang="en-US" dirty="0" err="1"/>
              <a:t>eCB</a:t>
            </a:r>
            <a:r>
              <a:rPr lang="en-US" dirty="0"/>
              <a:t>) in plasma and brain</a:t>
            </a:r>
          </a:p>
          <a:p>
            <a:r>
              <a:rPr lang="en-US" dirty="0"/>
              <a:t>CBD/THC of plasma and brain</a:t>
            </a:r>
          </a:p>
          <a:p>
            <a:pPr lvl="1"/>
            <a:r>
              <a:rPr lang="en-US" dirty="0"/>
              <a:t>Adipose for July experiment</a:t>
            </a:r>
          </a:p>
          <a:p>
            <a:r>
              <a:rPr lang="en-US" dirty="0"/>
              <a:t>Physiological measurements: Body temp, heart rate, activity</a:t>
            </a:r>
          </a:p>
          <a:p>
            <a:r>
              <a:rPr lang="en-US" dirty="0"/>
              <a:t>LCMSMS methods for CBD/THC- plant material, plasma, brain, adipose</a:t>
            </a:r>
          </a:p>
          <a:p>
            <a:r>
              <a:rPr lang="en-US" dirty="0"/>
              <a:t>Microbiome for July experiment (very small sample size)</a:t>
            </a:r>
          </a:p>
          <a:p>
            <a:r>
              <a:rPr lang="en-US" dirty="0"/>
              <a:t>Metabolomics of plasma (brain?) and plant material</a:t>
            </a:r>
          </a:p>
          <a:p>
            <a:pPr lvl="1"/>
            <a:r>
              <a:rPr lang="en-US" dirty="0"/>
              <a:t>Can look for plant compounds in the mouse plasma and brain</a:t>
            </a:r>
          </a:p>
          <a:p>
            <a:r>
              <a:rPr lang="en-US" dirty="0"/>
              <a:t>Toxicology measurements are likely not usable due to extensive processing time</a:t>
            </a:r>
          </a:p>
          <a:p>
            <a:endParaRPr lang="en-US" dirty="0"/>
          </a:p>
        </p:txBody>
      </p:sp>
    </p:spTree>
    <p:extLst>
      <p:ext uri="{BB962C8B-B14F-4D97-AF65-F5344CB8AC3E}">
        <p14:creationId xmlns:p14="http://schemas.microsoft.com/office/powerpoint/2010/main" val="378957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C1EB-C26E-4854-8701-A3CAF60BDCCA}"/>
              </a:ext>
            </a:extLst>
          </p:cNvPr>
          <p:cNvSpPr>
            <a:spLocks noGrp="1"/>
          </p:cNvSpPr>
          <p:nvPr>
            <p:ph type="title"/>
          </p:nvPr>
        </p:nvSpPr>
        <p:spPr/>
        <p:txBody>
          <a:bodyPr/>
          <a:lstStyle/>
          <a:p>
            <a:r>
              <a:rPr lang="en-US" dirty="0">
                <a:effectLst>
                  <a:outerShdw blurRad="38100" dist="38100" dir="2700000" algn="tl">
                    <a:srgbClr val="000000">
                      <a:alpha val="43137"/>
                    </a:srgbClr>
                  </a:outerShdw>
                </a:effectLst>
                <a:latin typeface="Georgia" panose="02040502050405020303" pitchFamily="18" charset="0"/>
              </a:rPr>
              <a:t>Possible Manuscript</a:t>
            </a:r>
          </a:p>
        </p:txBody>
      </p:sp>
      <p:sp>
        <p:nvSpPr>
          <p:cNvPr id="3" name="Content Placeholder 2">
            <a:extLst>
              <a:ext uri="{FF2B5EF4-FFF2-40B4-BE49-F238E27FC236}">
                <a16:creationId xmlns:a16="http://schemas.microsoft.com/office/drawing/2014/main" id="{44331917-29D1-46BB-9711-136B075D29E8}"/>
              </a:ext>
            </a:extLst>
          </p:cNvPr>
          <p:cNvSpPr>
            <a:spLocks noGrp="1"/>
          </p:cNvSpPr>
          <p:nvPr>
            <p:ph idx="1"/>
          </p:nvPr>
        </p:nvSpPr>
        <p:spPr>
          <a:xfrm>
            <a:off x="609600" y="1981200"/>
            <a:ext cx="10972800" cy="3733801"/>
          </a:xfrm>
        </p:spPr>
        <p:txBody>
          <a:bodyPr>
            <a:normAutofit/>
          </a:bodyPr>
          <a:lstStyle/>
          <a:p>
            <a:r>
              <a:rPr lang="en-US" sz="3200" dirty="0">
                <a:latin typeface="Georgia" panose="02040502050405020303" pitchFamily="18" charset="0"/>
              </a:rPr>
              <a:t>Effects of </a:t>
            </a:r>
            <a:r>
              <a:rPr lang="en-US" sz="3200" i="1" dirty="0">
                <a:latin typeface="Georgia" panose="02040502050405020303" pitchFamily="18" charset="0"/>
              </a:rPr>
              <a:t>Cannabis</a:t>
            </a:r>
            <a:r>
              <a:rPr lang="en-US" sz="3200" dirty="0">
                <a:latin typeface="Georgia" panose="02040502050405020303" pitchFamily="18" charset="0"/>
              </a:rPr>
              <a:t> on brain and plasma neurotransmitters and endocannabinoids in mice</a:t>
            </a:r>
          </a:p>
          <a:p>
            <a:pPr lvl="1"/>
            <a:r>
              <a:rPr lang="en-US" sz="2800" dirty="0">
                <a:latin typeface="Georgia" panose="02040502050405020303" pitchFamily="18" charset="0"/>
              </a:rPr>
              <a:t>Include Physiological Data</a:t>
            </a:r>
          </a:p>
          <a:p>
            <a:pPr lvl="1"/>
            <a:r>
              <a:rPr lang="en-US" sz="2800" dirty="0">
                <a:latin typeface="Georgia" panose="02040502050405020303" pitchFamily="18" charset="0"/>
              </a:rPr>
              <a:t>Methods paper too since these haven’t been published</a:t>
            </a:r>
          </a:p>
          <a:p>
            <a:endParaRPr lang="en-US" sz="3200" dirty="0">
              <a:latin typeface="Georgia" panose="02040502050405020303" pitchFamily="18" charset="0"/>
            </a:endParaRPr>
          </a:p>
        </p:txBody>
      </p:sp>
    </p:spTree>
    <p:extLst>
      <p:ext uri="{BB962C8B-B14F-4D97-AF65-F5344CB8AC3E}">
        <p14:creationId xmlns:p14="http://schemas.microsoft.com/office/powerpoint/2010/main" val="304471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Arrow 19"/>
          <p:cNvSpPr/>
          <p:nvPr/>
        </p:nvSpPr>
        <p:spPr>
          <a:xfrm>
            <a:off x="5033578" y="1754103"/>
            <a:ext cx="3867975" cy="449114"/>
          </a:xfrm>
          <a:prstGeom prst="rightArrow">
            <a:avLst/>
          </a:prstGeom>
          <a:solidFill>
            <a:schemeClr val="accent3">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p:cNvSpPr/>
          <p:nvPr/>
        </p:nvSpPr>
        <p:spPr>
          <a:xfrm>
            <a:off x="2114248" y="1196154"/>
            <a:ext cx="6836228" cy="595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4" name="TextBox 3"/>
          <p:cNvSpPr txBox="1"/>
          <p:nvPr/>
        </p:nvSpPr>
        <p:spPr>
          <a:xfrm>
            <a:off x="2010489" y="1300674"/>
            <a:ext cx="712054" cy="369332"/>
          </a:xfrm>
          <a:prstGeom prst="rect">
            <a:avLst/>
          </a:prstGeom>
          <a:noFill/>
        </p:spPr>
        <p:txBody>
          <a:bodyPr wrap="none" rtlCol="0">
            <a:spAutoFit/>
          </a:bodyPr>
          <a:lstStyle/>
          <a:p>
            <a:r>
              <a:rPr lang="en-US" dirty="0">
                <a:latin typeface="Georgia" panose="02040502050405020303" pitchFamily="18" charset="0"/>
              </a:rPr>
              <a:t>Birth</a:t>
            </a:r>
          </a:p>
        </p:txBody>
      </p:sp>
      <p:sp>
        <p:nvSpPr>
          <p:cNvPr id="5" name="TextBox 4"/>
          <p:cNvSpPr txBox="1"/>
          <p:nvPr/>
        </p:nvSpPr>
        <p:spPr>
          <a:xfrm>
            <a:off x="3340477" y="1305895"/>
            <a:ext cx="1095172" cy="369332"/>
          </a:xfrm>
          <a:prstGeom prst="rect">
            <a:avLst/>
          </a:prstGeom>
          <a:noFill/>
        </p:spPr>
        <p:txBody>
          <a:bodyPr wrap="none" rtlCol="0">
            <a:spAutoFit/>
          </a:bodyPr>
          <a:lstStyle/>
          <a:p>
            <a:r>
              <a:rPr lang="en-US" dirty="0">
                <a:latin typeface="Georgia" panose="02040502050405020303" pitchFamily="18" charset="0"/>
              </a:rPr>
              <a:t>Weaning</a:t>
            </a:r>
          </a:p>
        </p:txBody>
      </p:sp>
      <p:sp>
        <p:nvSpPr>
          <p:cNvPr id="6" name="TextBox 5"/>
          <p:cNvSpPr txBox="1"/>
          <p:nvPr/>
        </p:nvSpPr>
        <p:spPr>
          <a:xfrm>
            <a:off x="5003371" y="1305895"/>
            <a:ext cx="1221809" cy="369332"/>
          </a:xfrm>
          <a:prstGeom prst="rect">
            <a:avLst/>
          </a:prstGeom>
          <a:solidFill>
            <a:schemeClr val="bg1">
              <a:lumMod val="85000"/>
            </a:schemeClr>
          </a:solidFill>
        </p:spPr>
        <p:txBody>
          <a:bodyPr wrap="none" rtlCol="0">
            <a:spAutoFit/>
          </a:bodyPr>
          <a:lstStyle/>
          <a:p>
            <a:r>
              <a:rPr lang="en-US" dirty="0">
                <a:latin typeface="Georgia" panose="02040502050405020303" pitchFamily="18" charset="0"/>
              </a:rPr>
              <a:t>Telemetry</a:t>
            </a:r>
          </a:p>
        </p:txBody>
      </p:sp>
      <p:sp>
        <p:nvSpPr>
          <p:cNvPr id="7" name="TextBox 6"/>
          <p:cNvSpPr txBox="1"/>
          <p:nvPr/>
        </p:nvSpPr>
        <p:spPr>
          <a:xfrm>
            <a:off x="6225179" y="1305895"/>
            <a:ext cx="2275353" cy="369332"/>
          </a:xfrm>
          <a:prstGeom prst="rect">
            <a:avLst/>
          </a:prstGeom>
          <a:solidFill>
            <a:schemeClr val="accent6">
              <a:lumMod val="40000"/>
              <a:lumOff val="60000"/>
            </a:schemeClr>
          </a:solidFill>
        </p:spPr>
        <p:txBody>
          <a:bodyPr wrap="square" rtlCol="0">
            <a:spAutoFit/>
          </a:bodyPr>
          <a:lstStyle/>
          <a:p>
            <a:r>
              <a:rPr lang="en-US" dirty="0">
                <a:latin typeface="Georgia" panose="02040502050405020303" pitchFamily="18" charset="0"/>
              </a:rPr>
              <a:t>Treatment*</a:t>
            </a:r>
          </a:p>
        </p:txBody>
      </p:sp>
      <p:sp>
        <p:nvSpPr>
          <p:cNvPr id="8" name="Right Arrow 7"/>
          <p:cNvSpPr/>
          <p:nvPr/>
        </p:nvSpPr>
        <p:spPr>
          <a:xfrm>
            <a:off x="6439137" y="2292847"/>
            <a:ext cx="2462415" cy="407232"/>
          </a:xfrm>
          <a:prstGeom prst="rightArrow">
            <a:avLst/>
          </a:prstGeom>
          <a:solidFill>
            <a:schemeClr val="accent6">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9" name="TextBox 8"/>
          <p:cNvSpPr txBox="1"/>
          <p:nvPr/>
        </p:nvSpPr>
        <p:spPr>
          <a:xfrm>
            <a:off x="2114248" y="936563"/>
            <a:ext cx="6423553" cy="369332"/>
          </a:xfrm>
          <a:prstGeom prst="rect">
            <a:avLst/>
          </a:prstGeom>
          <a:noFill/>
        </p:spPr>
        <p:txBody>
          <a:bodyPr wrap="none" rtlCol="0">
            <a:spAutoFit/>
          </a:bodyPr>
          <a:lstStyle/>
          <a:p>
            <a:r>
              <a:rPr lang="en-US" dirty="0">
                <a:latin typeface="Georgia" panose="02040502050405020303" pitchFamily="18" charset="0"/>
              </a:rPr>
              <a:t>0      	      3 		5                     6 		           8</a:t>
            </a:r>
          </a:p>
        </p:txBody>
      </p:sp>
      <p:sp>
        <p:nvSpPr>
          <p:cNvPr id="12" name="TextBox 11"/>
          <p:cNvSpPr txBox="1"/>
          <p:nvPr/>
        </p:nvSpPr>
        <p:spPr>
          <a:xfrm>
            <a:off x="6507339" y="2319735"/>
            <a:ext cx="2119491" cy="369332"/>
          </a:xfrm>
          <a:prstGeom prst="rect">
            <a:avLst/>
          </a:prstGeom>
          <a:noFill/>
        </p:spPr>
        <p:txBody>
          <a:bodyPr wrap="none" rtlCol="0">
            <a:spAutoFit/>
          </a:bodyPr>
          <a:lstStyle/>
          <a:p>
            <a:r>
              <a:rPr lang="en-US" dirty="0">
                <a:latin typeface="Georgia" panose="02040502050405020303" pitchFamily="18" charset="0"/>
              </a:rPr>
              <a:t>Gavage C.s. extract</a:t>
            </a:r>
          </a:p>
        </p:txBody>
      </p:sp>
      <p:sp>
        <p:nvSpPr>
          <p:cNvPr id="14" name="Right Arrow 13"/>
          <p:cNvSpPr/>
          <p:nvPr/>
        </p:nvSpPr>
        <p:spPr>
          <a:xfrm>
            <a:off x="6439137" y="2789709"/>
            <a:ext cx="2511339" cy="407232"/>
          </a:xfrm>
          <a:prstGeom prst="rightArrow">
            <a:avLst/>
          </a:prstGeom>
          <a:solidFill>
            <a:schemeClr val="accent6">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5" name="Right Arrow 14"/>
          <p:cNvSpPr/>
          <p:nvPr/>
        </p:nvSpPr>
        <p:spPr>
          <a:xfrm>
            <a:off x="6439137" y="3240750"/>
            <a:ext cx="2511339" cy="407232"/>
          </a:xfrm>
          <a:prstGeom prst="rightArrow">
            <a:avLst/>
          </a:prstGeom>
          <a:solidFill>
            <a:schemeClr val="accent6">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6" name="TextBox 15"/>
          <p:cNvSpPr txBox="1"/>
          <p:nvPr/>
        </p:nvSpPr>
        <p:spPr>
          <a:xfrm>
            <a:off x="6709489" y="2806205"/>
            <a:ext cx="1614545" cy="369332"/>
          </a:xfrm>
          <a:prstGeom prst="rect">
            <a:avLst/>
          </a:prstGeom>
          <a:noFill/>
        </p:spPr>
        <p:txBody>
          <a:bodyPr wrap="none" rtlCol="0">
            <a:spAutoFit/>
          </a:bodyPr>
          <a:lstStyle/>
          <a:p>
            <a:r>
              <a:rPr lang="en-US" dirty="0">
                <a:latin typeface="Georgia" panose="02040502050405020303" pitchFamily="18" charset="0"/>
              </a:rPr>
              <a:t>Free feed C.s. </a:t>
            </a:r>
          </a:p>
        </p:txBody>
      </p:sp>
      <p:sp>
        <p:nvSpPr>
          <p:cNvPr id="17" name="TextBox 16"/>
          <p:cNvSpPr txBox="1"/>
          <p:nvPr/>
        </p:nvSpPr>
        <p:spPr>
          <a:xfrm>
            <a:off x="6739144" y="3261466"/>
            <a:ext cx="1555234" cy="369332"/>
          </a:xfrm>
          <a:prstGeom prst="rect">
            <a:avLst/>
          </a:prstGeom>
          <a:noFill/>
        </p:spPr>
        <p:txBody>
          <a:bodyPr wrap="none" rtlCol="0">
            <a:spAutoFit/>
          </a:bodyPr>
          <a:lstStyle/>
          <a:p>
            <a:r>
              <a:rPr lang="en-US" dirty="0">
                <a:latin typeface="Georgia" panose="02040502050405020303" pitchFamily="18" charset="0"/>
              </a:rPr>
              <a:t>I.P CBD:THC</a:t>
            </a:r>
          </a:p>
        </p:txBody>
      </p:sp>
      <p:sp>
        <p:nvSpPr>
          <p:cNvPr id="21" name="TextBox 20"/>
          <p:cNvSpPr txBox="1"/>
          <p:nvPr/>
        </p:nvSpPr>
        <p:spPr>
          <a:xfrm>
            <a:off x="5033578" y="1791304"/>
            <a:ext cx="3669513" cy="369332"/>
          </a:xfrm>
          <a:prstGeom prst="rect">
            <a:avLst/>
          </a:prstGeom>
          <a:noFill/>
        </p:spPr>
        <p:txBody>
          <a:bodyPr wrap="square" rtlCol="0">
            <a:spAutoFit/>
          </a:bodyPr>
          <a:lstStyle/>
          <a:p>
            <a:r>
              <a:rPr lang="en-US" dirty="0">
                <a:latin typeface="Georgia" panose="02040502050405020303" pitchFamily="18" charset="0"/>
              </a:rPr>
              <a:t>HR, Body Temp, Activity</a:t>
            </a:r>
          </a:p>
        </p:txBody>
      </p:sp>
      <p:pic>
        <p:nvPicPr>
          <p:cNvPr id="1026" name="Picture 2" descr="https://www.starrlifesciences.com/sites/all/themes/corporate/images/ic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960" y="1803900"/>
            <a:ext cx="581686" cy="61312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stretch>
            <a:fillRect/>
          </a:stretch>
        </p:blipFill>
        <p:spPr>
          <a:xfrm>
            <a:off x="5832317" y="2770567"/>
            <a:ext cx="550310" cy="550310"/>
          </a:xfrm>
          <a:prstGeom prst="rect">
            <a:avLst/>
          </a:prstGeom>
        </p:spPr>
      </p:pic>
      <p:pic>
        <p:nvPicPr>
          <p:cNvPr id="26" name="Picture 25"/>
          <p:cNvPicPr>
            <a:picLocks noChangeAspect="1"/>
          </p:cNvPicPr>
          <p:nvPr/>
        </p:nvPicPr>
        <p:blipFill rotWithShape="1">
          <a:blip r:embed="rId5"/>
          <a:srcRect l="15210" t="8642" r="5310" b="8280"/>
          <a:stretch/>
        </p:blipFill>
        <p:spPr>
          <a:xfrm>
            <a:off x="2514868" y="1901045"/>
            <a:ext cx="1700820" cy="869522"/>
          </a:xfrm>
          <a:prstGeom prst="rect">
            <a:avLst/>
          </a:prstGeom>
        </p:spPr>
      </p:pic>
      <p:pic>
        <p:nvPicPr>
          <p:cNvPr id="1030" name="Picture 6" descr="https://www.starrlifesciences.com/sites/default/files/styles/superhero_portfolio/public/portfolio/ER4000-energizer-receiver_0.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745" t="27918" r="8187" b="31182"/>
          <a:stretch/>
        </p:blipFill>
        <p:spPr bwMode="auto">
          <a:xfrm>
            <a:off x="4685327" y="2399967"/>
            <a:ext cx="847035" cy="31279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7"/>
          <a:stretch>
            <a:fillRect/>
          </a:stretch>
        </p:blipFill>
        <p:spPr>
          <a:xfrm>
            <a:off x="5847396" y="3352507"/>
            <a:ext cx="563486" cy="334993"/>
          </a:xfrm>
          <a:prstGeom prst="rect">
            <a:avLst/>
          </a:prstGeom>
        </p:spPr>
      </p:pic>
      <p:pic>
        <p:nvPicPr>
          <p:cNvPr id="1034" name="Picture 10" descr="Image result for gavage mice"/>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978" t="21824" r="14858" b="40744"/>
          <a:stretch/>
        </p:blipFill>
        <p:spPr bwMode="auto">
          <a:xfrm>
            <a:off x="5939536" y="2384182"/>
            <a:ext cx="443091" cy="34435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953B294-9E41-4F9F-9B6C-C1C031A132C8}"/>
              </a:ext>
            </a:extLst>
          </p:cNvPr>
          <p:cNvSpPr txBox="1"/>
          <p:nvPr/>
        </p:nvSpPr>
        <p:spPr>
          <a:xfrm>
            <a:off x="8990748" y="1190171"/>
            <a:ext cx="1992853" cy="646331"/>
          </a:xfrm>
          <a:prstGeom prst="rect">
            <a:avLst/>
          </a:prstGeom>
          <a:noFill/>
        </p:spPr>
        <p:txBody>
          <a:bodyPr wrap="none" rtlCol="0">
            <a:spAutoFit/>
          </a:bodyPr>
          <a:lstStyle/>
          <a:p>
            <a:r>
              <a:rPr lang="en-US" dirty="0">
                <a:latin typeface="Georgia" panose="02040502050405020303" pitchFamily="18" charset="0"/>
              </a:rPr>
              <a:t>Blood and Tissue </a:t>
            </a:r>
          </a:p>
          <a:p>
            <a:r>
              <a:rPr lang="en-US" dirty="0">
                <a:latin typeface="Georgia" panose="02040502050405020303" pitchFamily="18" charset="0"/>
              </a:rPr>
              <a:t>Collection</a:t>
            </a:r>
          </a:p>
        </p:txBody>
      </p:sp>
      <p:sp>
        <p:nvSpPr>
          <p:cNvPr id="29" name="Title 1">
            <a:extLst>
              <a:ext uri="{FF2B5EF4-FFF2-40B4-BE49-F238E27FC236}">
                <a16:creationId xmlns:a16="http://schemas.microsoft.com/office/drawing/2014/main" id="{5046A242-FB9A-4BA7-AC3A-4EBF02A16E16}"/>
              </a:ext>
            </a:extLst>
          </p:cNvPr>
          <p:cNvSpPr txBox="1">
            <a:spLocks/>
          </p:cNvSpPr>
          <p:nvPr/>
        </p:nvSpPr>
        <p:spPr>
          <a:xfrm>
            <a:off x="398198" y="110162"/>
            <a:ext cx="6019800" cy="1143000"/>
          </a:xfrm>
          <a:prstGeom prst="rect">
            <a:avLst/>
          </a:prstGeom>
        </p:spPr>
        <p:txBody>
          <a:bodyPr/>
          <a:lstStyle>
            <a:lvl1pPr algn="ctr" defTabSz="914400" rtl="0" eaLnBrk="1" latinLnBrk="0" hangingPunct="1">
              <a:spcBef>
                <a:spcPct val="0"/>
              </a:spcBef>
              <a:buNone/>
              <a:defRPr sz="4400" kern="1200">
                <a:solidFill>
                  <a:schemeClr val="tx1"/>
                </a:solidFill>
                <a:latin typeface="Arial Narrow" panose="020B0606020202030204" pitchFamily="34" charset="0"/>
                <a:ea typeface="+mj-ea"/>
                <a:cs typeface="+mj-cs"/>
              </a:defRPr>
            </a:lvl1pPr>
          </a:lstStyle>
          <a:p>
            <a:r>
              <a:rPr lang="en-US" dirty="0">
                <a:effectLst>
                  <a:outerShdw blurRad="38100" dist="38100" dir="2700000" algn="tl">
                    <a:srgbClr val="000000">
                      <a:alpha val="43137"/>
                    </a:srgbClr>
                  </a:outerShdw>
                </a:effectLst>
                <a:latin typeface="Georgia" panose="02040502050405020303" pitchFamily="18" charset="0"/>
              </a:rPr>
              <a:t>Experimental Design</a:t>
            </a:r>
          </a:p>
        </p:txBody>
      </p:sp>
      <p:sp>
        <p:nvSpPr>
          <p:cNvPr id="62" name="Rectangle 3">
            <a:extLst>
              <a:ext uri="{FF2B5EF4-FFF2-40B4-BE49-F238E27FC236}">
                <a16:creationId xmlns:a16="http://schemas.microsoft.com/office/drawing/2014/main" id="{8DDE4184-D24F-4AAC-8766-818D757964C1}"/>
              </a:ext>
            </a:extLst>
          </p:cNvPr>
          <p:cNvSpPr txBox="1">
            <a:spLocks noChangeArrowheads="1"/>
          </p:cNvSpPr>
          <p:nvPr/>
        </p:nvSpPr>
        <p:spPr>
          <a:xfrm>
            <a:off x="112888" y="4114799"/>
            <a:ext cx="12079112" cy="2021343"/>
          </a:xfrm>
          <a:prstGeom prst="rect">
            <a:avLst/>
          </a:prstGeom>
        </p:spPr>
        <p:txBody>
          <a:bodyPr>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900" dirty="0">
                <a:latin typeface="Georgia" panose="02040502050405020303" pitchFamily="18" charset="0"/>
              </a:rPr>
              <a:t>Conducted a small pilot study in mice using whole </a:t>
            </a:r>
            <a:r>
              <a:rPr lang="en-US" sz="2900" i="1" dirty="0">
                <a:latin typeface="Georgia" panose="02040502050405020303" pitchFamily="18" charset="0"/>
              </a:rPr>
              <a:t>Cannabis</a:t>
            </a:r>
            <a:r>
              <a:rPr lang="en-US" sz="2900" dirty="0">
                <a:latin typeface="Georgia" panose="02040502050405020303" pitchFamily="18" charset="0"/>
              </a:rPr>
              <a:t>, a complex </a:t>
            </a:r>
            <a:r>
              <a:rPr lang="en-US" sz="2900" i="1" dirty="0">
                <a:latin typeface="Georgia" panose="02040502050405020303" pitchFamily="18" charset="0"/>
              </a:rPr>
              <a:t>Cannabis</a:t>
            </a:r>
            <a:r>
              <a:rPr lang="en-US" sz="2900" dirty="0">
                <a:latin typeface="Georgia" panose="02040502050405020303" pitchFamily="18" charset="0"/>
              </a:rPr>
              <a:t> extract, and purified THC/CBD, to optimize dosing strategy</a:t>
            </a:r>
          </a:p>
          <a:p>
            <a:r>
              <a:rPr lang="en-US" sz="2900" dirty="0">
                <a:latin typeface="Georgia" panose="02040502050405020303" pitchFamily="18" charset="0"/>
              </a:rPr>
              <a:t>Determined physiological effects using telemetry</a:t>
            </a:r>
          </a:p>
          <a:p>
            <a:r>
              <a:rPr lang="en-US" sz="2900" dirty="0">
                <a:latin typeface="Georgia" panose="02040502050405020303" pitchFamily="18" charset="0"/>
              </a:rPr>
              <a:t>Measured mood related neurotransmitters and </a:t>
            </a:r>
            <a:r>
              <a:rPr lang="en-US" sz="2900" dirty="0" err="1">
                <a:latin typeface="Georgia" panose="02040502050405020303" pitchFamily="18" charset="0"/>
              </a:rPr>
              <a:t>eCB</a:t>
            </a:r>
            <a:r>
              <a:rPr lang="en-US" sz="2900" dirty="0">
                <a:latin typeface="Georgia" panose="02040502050405020303" pitchFamily="18" charset="0"/>
              </a:rPr>
              <a:t> in the plasma and brain   </a:t>
            </a:r>
          </a:p>
        </p:txBody>
      </p:sp>
      <p:sp>
        <p:nvSpPr>
          <p:cNvPr id="63" name="TextBox 62">
            <a:extLst>
              <a:ext uri="{FF2B5EF4-FFF2-40B4-BE49-F238E27FC236}">
                <a16:creationId xmlns:a16="http://schemas.microsoft.com/office/drawing/2014/main" id="{ED53BD3C-F129-481C-B9E0-1B1B89B31E9A}"/>
              </a:ext>
            </a:extLst>
          </p:cNvPr>
          <p:cNvSpPr txBox="1"/>
          <p:nvPr/>
        </p:nvSpPr>
        <p:spPr>
          <a:xfrm>
            <a:off x="2568750" y="2672665"/>
            <a:ext cx="1636835" cy="338554"/>
          </a:xfrm>
          <a:prstGeom prst="rect">
            <a:avLst/>
          </a:prstGeom>
          <a:noFill/>
        </p:spPr>
        <p:txBody>
          <a:bodyPr wrap="square">
            <a:spAutoFit/>
          </a:bodyPr>
          <a:lstStyle/>
          <a:p>
            <a:r>
              <a:rPr lang="en-US" sz="1600" dirty="0">
                <a:latin typeface="Georgia" panose="02040502050405020303" pitchFamily="18" charset="0"/>
              </a:rPr>
              <a:t>C57BL/6 WT </a:t>
            </a:r>
            <a:endParaRPr lang="en-US" sz="1600" dirty="0"/>
          </a:p>
        </p:txBody>
      </p:sp>
    </p:spTree>
    <p:extLst>
      <p:ext uri="{BB962C8B-B14F-4D97-AF65-F5344CB8AC3E}">
        <p14:creationId xmlns:p14="http://schemas.microsoft.com/office/powerpoint/2010/main" val="334589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30516" y="155144"/>
            <a:ext cx="6524625" cy="1143000"/>
          </a:xfrm>
        </p:spPr>
        <p:txBody>
          <a:bodyPr/>
          <a:lstStyle/>
          <a:p>
            <a:r>
              <a:rPr lang="en-US" dirty="0">
                <a:effectLst>
                  <a:outerShdw blurRad="38100" dist="38100" dir="2700000" algn="tl">
                    <a:srgbClr val="000000">
                      <a:alpha val="43137"/>
                    </a:srgbClr>
                  </a:outerShdw>
                </a:effectLst>
                <a:latin typeface="Georgia" panose="02040502050405020303" pitchFamily="18" charset="0"/>
              </a:rPr>
              <a:t>Methods</a:t>
            </a:r>
          </a:p>
        </p:txBody>
      </p:sp>
      <p:sp>
        <p:nvSpPr>
          <p:cNvPr id="151555" name="Rectangle 3"/>
          <p:cNvSpPr>
            <a:spLocks noGrp="1" noChangeArrowheads="1"/>
          </p:cNvSpPr>
          <p:nvPr>
            <p:ph idx="1"/>
          </p:nvPr>
        </p:nvSpPr>
        <p:spPr>
          <a:xfrm>
            <a:off x="225182" y="1437460"/>
            <a:ext cx="6466758" cy="2952898"/>
          </a:xfrm>
        </p:spPr>
        <p:txBody>
          <a:bodyPr>
            <a:normAutofit fontScale="85000" lnSpcReduction="20000"/>
          </a:bodyPr>
          <a:lstStyle/>
          <a:p>
            <a:r>
              <a:rPr lang="en-US" sz="2800" dirty="0">
                <a:latin typeface="Georgia" panose="02040502050405020303" pitchFamily="18" charset="0"/>
              </a:rPr>
              <a:t>Mice (n=3 or 4) were dosed every other day during treatment phase</a:t>
            </a:r>
          </a:p>
          <a:p>
            <a:r>
              <a:rPr lang="en-US" sz="2800" b="0" i="0" u="none" strike="noStrike" dirty="0">
                <a:solidFill>
                  <a:srgbClr val="000000"/>
                </a:solidFill>
                <a:effectLst/>
                <a:latin typeface="Georgia" panose="02040502050405020303" pitchFamily="18" charset="0"/>
              </a:rPr>
              <a:t>NIDA products; Concentration of CBD and THC based on LC/MS/MS measurements</a:t>
            </a:r>
          </a:p>
          <a:p>
            <a:r>
              <a:rPr lang="en-US" sz="2800" dirty="0">
                <a:latin typeface="Georgia" panose="02040502050405020303" pitchFamily="18" charset="0"/>
              </a:rPr>
              <a:t>LC/MS/MS measurements</a:t>
            </a:r>
          </a:p>
          <a:p>
            <a:pPr lvl="1"/>
            <a:r>
              <a:rPr lang="en-US" sz="2400" dirty="0">
                <a:latin typeface="Georgia" panose="02040502050405020303" pitchFamily="18" charset="0"/>
              </a:rPr>
              <a:t>25 neurotransmitters</a:t>
            </a:r>
          </a:p>
          <a:p>
            <a:pPr lvl="1"/>
            <a:r>
              <a:rPr lang="en-US" sz="2400" dirty="0">
                <a:latin typeface="Georgia" panose="02040502050405020303" pitchFamily="18" charset="0"/>
              </a:rPr>
              <a:t>13 endocannabinoids, </a:t>
            </a:r>
          </a:p>
          <a:p>
            <a:pPr lvl="1"/>
            <a:r>
              <a:rPr lang="en-US" sz="2400" dirty="0">
                <a:latin typeface="Georgia" panose="02040502050405020303" pitchFamily="18" charset="0"/>
              </a:rPr>
              <a:t>CBD, THC, and 7 related metabolites </a:t>
            </a:r>
          </a:p>
          <a:p>
            <a:pPr lvl="1"/>
            <a:r>
              <a:rPr lang="en-US" sz="2400" dirty="0">
                <a:latin typeface="Georgia" panose="02040502050405020303" pitchFamily="18" charset="0"/>
              </a:rPr>
              <a:t>Brain, plasma, and adipose tissue</a:t>
            </a:r>
          </a:p>
        </p:txBody>
      </p:sp>
      <p:sp>
        <p:nvSpPr>
          <p:cNvPr id="2" name="Slide Number Placeholder 1"/>
          <p:cNvSpPr>
            <a:spLocks noGrp="1"/>
          </p:cNvSpPr>
          <p:nvPr>
            <p:ph type="sldNum" sz="quarter" idx="12"/>
          </p:nvPr>
        </p:nvSpPr>
        <p:spPr/>
        <p:txBody>
          <a:bodyPr/>
          <a:lstStyle/>
          <a:p>
            <a:fld id="{D21832C6-2080-D543-AD97-21068AC6FC55}" type="slidenum">
              <a:rPr lang="en-US" smtClean="0"/>
              <a:pPr/>
              <a:t>8</a:t>
            </a:fld>
            <a:endParaRPr lang="en-US"/>
          </a:p>
        </p:txBody>
      </p:sp>
      <p:grpSp>
        <p:nvGrpSpPr>
          <p:cNvPr id="8" name="Group 7"/>
          <p:cNvGrpSpPr/>
          <p:nvPr/>
        </p:nvGrpSpPr>
        <p:grpSpPr>
          <a:xfrm>
            <a:off x="0" y="6517178"/>
            <a:ext cx="12192000" cy="340821"/>
            <a:chOff x="0" y="6517178"/>
            <a:chExt cx="12192000" cy="340821"/>
          </a:xfrm>
        </p:grpSpPr>
        <p:sp>
          <p:nvSpPr>
            <p:cNvPr id="9" name="Rectangle 8"/>
            <p:cNvSpPr/>
            <p:nvPr/>
          </p:nvSpPr>
          <p:spPr>
            <a:xfrm>
              <a:off x="0" y="6605846"/>
              <a:ext cx="12192000" cy="25215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517178"/>
              <a:ext cx="12192000" cy="88668"/>
            </a:xfrm>
            <a:prstGeom prst="rect">
              <a:avLst/>
            </a:prstGeom>
            <a:solidFill>
              <a:srgbClr val="CFB87C"/>
            </a:solidFill>
            <a:ln>
              <a:solidFill>
                <a:srgbClr val="CFB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4F3517B1-2FD0-4A5F-98BA-84A822688776}"/>
              </a:ext>
            </a:extLst>
          </p:cNvPr>
          <p:cNvPicPr>
            <a:picLocks noChangeAspect="1"/>
          </p:cNvPicPr>
          <p:nvPr/>
        </p:nvPicPr>
        <p:blipFill>
          <a:blip r:embed="rId3"/>
          <a:stretch>
            <a:fillRect/>
          </a:stretch>
        </p:blipFill>
        <p:spPr>
          <a:xfrm>
            <a:off x="6655030" y="1494171"/>
            <a:ext cx="5244251" cy="2392026"/>
          </a:xfrm>
          <a:prstGeom prst="rect">
            <a:avLst/>
          </a:prstGeom>
        </p:spPr>
      </p:pic>
      <p:cxnSp>
        <p:nvCxnSpPr>
          <p:cNvPr id="13" name="Straight Connector 12">
            <a:extLst>
              <a:ext uri="{FF2B5EF4-FFF2-40B4-BE49-F238E27FC236}">
                <a16:creationId xmlns:a16="http://schemas.microsoft.com/office/drawing/2014/main" id="{43C42919-BCCF-4311-BE6F-1062BE785D10}"/>
              </a:ext>
            </a:extLst>
          </p:cNvPr>
          <p:cNvCxnSpPr/>
          <p:nvPr/>
        </p:nvCxnSpPr>
        <p:spPr>
          <a:xfrm>
            <a:off x="2349493" y="5346969"/>
            <a:ext cx="932688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C0BC346-A26B-4C44-A859-84EBB857C022}"/>
              </a:ext>
            </a:extLst>
          </p:cNvPr>
          <p:cNvCxnSpPr>
            <a:cxnSpLocks/>
          </p:cNvCxnSpPr>
          <p:nvPr/>
        </p:nvCxnSpPr>
        <p:spPr>
          <a:xfrm>
            <a:off x="2361685"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1BCF4C9-AB29-4F17-8158-EC726DC69285}"/>
              </a:ext>
            </a:extLst>
          </p:cNvPr>
          <p:cNvCxnSpPr/>
          <p:nvPr/>
        </p:nvCxnSpPr>
        <p:spPr>
          <a:xfrm>
            <a:off x="752341" y="5346969"/>
            <a:ext cx="159715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D8145E5-0D4D-42E6-81AB-2CC01B597DD4}"/>
              </a:ext>
            </a:extLst>
          </p:cNvPr>
          <p:cNvCxnSpPr/>
          <p:nvPr/>
        </p:nvCxnSpPr>
        <p:spPr>
          <a:xfrm>
            <a:off x="758437" y="5182377"/>
            <a:ext cx="0" cy="329184"/>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7D0D5DF-058A-463B-B4F4-EF3DEBC7CF48}"/>
              </a:ext>
            </a:extLst>
          </p:cNvPr>
          <p:cNvSpPr txBox="1"/>
          <p:nvPr/>
        </p:nvSpPr>
        <p:spPr>
          <a:xfrm>
            <a:off x="444496" y="5511561"/>
            <a:ext cx="94183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Georgia" panose="02040502050405020303" pitchFamily="18" charset="0"/>
              </a:rPr>
              <a:t>eMitter</a:t>
            </a:r>
            <a:r>
              <a:rPr kumimoji="0" lang="en-US" sz="1400" b="0" i="0" u="none" strike="noStrike" kern="1200" cap="none" spc="0" normalizeH="0" baseline="0" noProof="0" dirty="0">
                <a:ln>
                  <a:noFill/>
                </a:ln>
                <a:solidFill>
                  <a:prstClr val="black"/>
                </a:solidFill>
                <a:effectLst/>
                <a:uLnTx/>
                <a:uFillTx/>
                <a:latin typeface="Georgia" panose="02040502050405020303" pitchFamily="18" charset="0"/>
              </a:rPr>
              <a:t> placed</a:t>
            </a:r>
          </a:p>
        </p:txBody>
      </p:sp>
      <p:sp>
        <p:nvSpPr>
          <p:cNvPr id="18" name="TextBox 17">
            <a:extLst>
              <a:ext uri="{FF2B5EF4-FFF2-40B4-BE49-F238E27FC236}">
                <a16:creationId xmlns:a16="http://schemas.microsoft.com/office/drawing/2014/main" id="{4F8EB321-EC56-4200-8B13-53B7CF9D2E5A}"/>
              </a:ext>
            </a:extLst>
          </p:cNvPr>
          <p:cNvSpPr txBox="1"/>
          <p:nvPr/>
        </p:nvSpPr>
        <p:spPr>
          <a:xfrm>
            <a:off x="1214116" y="4967600"/>
            <a:ext cx="94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Georgia" panose="02040502050405020303" pitchFamily="18" charset="0"/>
              </a:rPr>
              <a:t>7 days</a:t>
            </a:r>
          </a:p>
        </p:txBody>
      </p:sp>
      <p:cxnSp>
        <p:nvCxnSpPr>
          <p:cNvPr id="19" name="Straight Connector 18">
            <a:extLst>
              <a:ext uri="{FF2B5EF4-FFF2-40B4-BE49-F238E27FC236}">
                <a16:creationId xmlns:a16="http://schemas.microsoft.com/office/drawing/2014/main" id="{0CDD69AD-DC3C-4D99-94D9-8BD56221FB66}"/>
              </a:ext>
            </a:extLst>
          </p:cNvPr>
          <p:cNvCxnSpPr>
            <a:cxnSpLocks/>
          </p:cNvCxnSpPr>
          <p:nvPr/>
        </p:nvCxnSpPr>
        <p:spPr>
          <a:xfrm>
            <a:off x="3566817"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269EC33-3DE0-480F-B121-10CD4036A2DA}"/>
              </a:ext>
            </a:extLst>
          </p:cNvPr>
          <p:cNvCxnSpPr>
            <a:cxnSpLocks/>
          </p:cNvCxnSpPr>
          <p:nvPr/>
        </p:nvCxnSpPr>
        <p:spPr>
          <a:xfrm>
            <a:off x="2964251"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93D876-41BB-4464-8BE3-5E3BBF0A7A02}"/>
              </a:ext>
            </a:extLst>
          </p:cNvPr>
          <p:cNvCxnSpPr>
            <a:cxnSpLocks/>
          </p:cNvCxnSpPr>
          <p:nvPr/>
        </p:nvCxnSpPr>
        <p:spPr>
          <a:xfrm>
            <a:off x="4169383"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275B32F-2F5D-4356-BC0E-4238095BC2F6}"/>
              </a:ext>
            </a:extLst>
          </p:cNvPr>
          <p:cNvCxnSpPr>
            <a:cxnSpLocks/>
          </p:cNvCxnSpPr>
          <p:nvPr/>
        </p:nvCxnSpPr>
        <p:spPr>
          <a:xfrm>
            <a:off x="5374515"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B6AF5CD-4585-4E3B-953A-92F9F996DA8E}"/>
              </a:ext>
            </a:extLst>
          </p:cNvPr>
          <p:cNvCxnSpPr>
            <a:cxnSpLocks/>
          </p:cNvCxnSpPr>
          <p:nvPr/>
        </p:nvCxnSpPr>
        <p:spPr>
          <a:xfrm>
            <a:off x="4771949"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909CB28-8AE3-4606-BE9E-2C3E009EEA0F}"/>
              </a:ext>
            </a:extLst>
          </p:cNvPr>
          <p:cNvCxnSpPr>
            <a:cxnSpLocks/>
          </p:cNvCxnSpPr>
          <p:nvPr/>
        </p:nvCxnSpPr>
        <p:spPr>
          <a:xfrm>
            <a:off x="5977081"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710EB2D-3328-44E9-93DC-96F126751124}"/>
              </a:ext>
            </a:extLst>
          </p:cNvPr>
          <p:cNvCxnSpPr>
            <a:cxnSpLocks/>
          </p:cNvCxnSpPr>
          <p:nvPr/>
        </p:nvCxnSpPr>
        <p:spPr>
          <a:xfrm>
            <a:off x="7182213"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6F7752A-BC5B-484E-A72D-F0776D87F14A}"/>
              </a:ext>
            </a:extLst>
          </p:cNvPr>
          <p:cNvCxnSpPr>
            <a:cxnSpLocks/>
          </p:cNvCxnSpPr>
          <p:nvPr/>
        </p:nvCxnSpPr>
        <p:spPr>
          <a:xfrm>
            <a:off x="6579647"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D57EAD5-6C70-4B3F-9F4F-6C827F92385E}"/>
              </a:ext>
            </a:extLst>
          </p:cNvPr>
          <p:cNvCxnSpPr>
            <a:cxnSpLocks/>
          </p:cNvCxnSpPr>
          <p:nvPr/>
        </p:nvCxnSpPr>
        <p:spPr>
          <a:xfrm>
            <a:off x="7784779"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FA616D2-E171-4D2D-B150-215CD5B000B3}"/>
              </a:ext>
            </a:extLst>
          </p:cNvPr>
          <p:cNvCxnSpPr>
            <a:cxnSpLocks/>
          </p:cNvCxnSpPr>
          <p:nvPr/>
        </p:nvCxnSpPr>
        <p:spPr>
          <a:xfrm>
            <a:off x="8989911"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5B2B9F5-AF77-48F6-BFC6-ADB7B94DFC52}"/>
              </a:ext>
            </a:extLst>
          </p:cNvPr>
          <p:cNvCxnSpPr>
            <a:cxnSpLocks/>
          </p:cNvCxnSpPr>
          <p:nvPr/>
        </p:nvCxnSpPr>
        <p:spPr>
          <a:xfrm>
            <a:off x="8387345"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A22AEDD-4F71-4C86-B6DE-FCD3EEB426BD}"/>
              </a:ext>
            </a:extLst>
          </p:cNvPr>
          <p:cNvCxnSpPr>
            <a:cxnSpLocks/>
          </p:cNvCxnSpPr>
          <p:nvPr/>
        </p:nvCxnSpPr>
        <p:spPr>
          <a:xfrm>
            <a:off x="10152840" y="5170185"/>
            <a:ext cx="0" cy="329184"/>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F0EE99B-0B54-425A-B8D1-1B341DB43FF3}"/>
              </a:ext>
            </a:extLst>
          </p:cNvPr>
          <p:cNvCxnSpPr>
            <a:cxnSpLocks/>
          </p:cNvCxnSpPr>
          <p:nvPr/>
        </p:nvCxnSpPr>
        <p:spPr>
          <a:xfrm>
            <a:off x="9592477" y="5170185"/>
            <a:ext cx="0" cy="329184"/>
          </a:xfrm>
          <a:prstGeom prst="line">
            <a:avLst/>
          </a:prstGeom>
          <a:ln w="28575"/>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90220D63-5D29-4A9A-8F8F-B5F187364AA5}"/>
              </a:ext>
            </a:extLst>
          </p:cNvPr>
          <p:cNvSpPr txBox="1"/>
          <p:nvPr/>
        </p:nvSpPr>
        <p:spPr>
          <a:xfrm>
            <a:off x="1924078" y="5552105"/>
            <a:ext cx="97522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eorgia" panose="02040502050405020303" pitchFamily="18" charset="0"/>
              </a:rPr>
              <a:t>Day 1         2          3	      4          5          6           7          8         9         10        11        12         13         14      15	</a:t>
            </a:r>
          </a:p>
        </p:txBody>
      </p:sp>
      <p:cxnSp>
        <p:nvCxnSpPr>
          <p:cNvPr id="33" name="Straight Connector 32">
            <a:extLst>
              <a:ext uri="{FF2B5EF4-FFF2-40B4-BE49-F238E27FC236}">
                <a16:creationId xmlns:a16="http://schemas.microsoft.com/office/drawing/2014/main" id="{45F2F49E-8277-4CEA-B3B7-0788B9B2B4FF}"/>
              </a:ext>
            </a:extLst>
          </p:cNvPr>
          <p:cNvCxnSpPr>
            <a:cxnSpLocks/>
          </p:cNvCxnSpPr>
          <p:nvPr/>
        </p:nvCxnSpPr>
        <p:spPr>
          <a:xfrm>
            <a:off x="10713204" y="5188473"/>
            <a:ext cx="0" cy="329184"/>
          </a:xfrm>
          <a:prstGeom prst="line">
            <a:avLst/>
          </a:prstGeom>
          <a:ln w="28575"/>
        </p:spPr>
        <p:style>
          <a:lnRef idx="1">
            <a:schemeClr val="dk1"/>
          </a:lnRef>
          <a:fillRef idx="0">
            <a:schemeClr val="dk1"/>
          </a:fillRef>
          <a:effectRef idx="0">
            <a:schemeClr val="dk1"/>
          </a:effectRef>
          <a:fontRef idx="minor">
            <a:schemeClr val="tx1"/>
          </a:fontRef>
        </p:style>
      </p:cxnSp>
      <p:sp>
        <p:nvSpPr>
          <p:cNvPr id="34" name="Flowchart: Summing Junction 33">
            <a:extLst>
              <a:ext uri="{FF2B5EF4-FFF2-40B4-BE49-F238E27FC236}">
                <a16:creationId xmlns:a16="http://schemas.microsoft.com/office/drawing/2014/main" id="{2907C38F-A2B7-4E11-84A7-AD40765772E9}"/>
              </a:ext>
            </a:extLst>
          </p:cNvPr>
          <p:cNvSpPr/>
          <p:nvPr/>
        </p:nvSpPr>
        <p:spPr>
          <a:xfrm>
            <a:off x="10591285" y="4850284"/>
            <a:ext cx="231642" cy="214212"/>
          </a:xfrm>
          <a:prstGeom prst="flowChartSummingJunction">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panose="02040502050405020303" pitchFamily="18" charset="0"/>
            </a:endParaRPr>
          </a:p>
        </p:txBody>
      </p:sp>
      <p:pic>
        <p:nvPicPr>
          <p:cNvPr id="35" name="Picture 34">
            <a:extLst>
              <a:ext uri="{FF2B5EF4-FFF2-40B4-BE49-F238E27FC236}">
                <a16:creationId xmlns:a16="http://schemas.microsoft.com/office/drawing/2014/main" id="{1A186975-9CD4-4E5D-A47A-ABB8F95110ED}"/>
              </a:ext>
            </a:extLst>
          </p:cNvPr>
          <p:cNvPicPr>
            <a:picLocks noChangeAspect="1"/>
          </p:cNvPicPr>
          <p:nvPr/>
        </p:nvPicPr>
        <p:blipFill>
          <a:blip r:embed="rId4"/>
          <a:stretch>
            <a:fillRect/>
          </a:stretch>
        </p:blipFill>
        <p:spPr>
          <a:xfrm>
            <a:off x="2204119" y="4829586"/>
            <a:ext cx="325104" cy="325104"/>
          </a:xfrm>
          <a:prstGeom prst="rect">
            <a:avLst/>
          </a:prstGeom>
        </p:spPr>
      </p:pic>
      <p:pic>
        <p:nvPicPr>
          <p:cNvPr id="36" name="Picture 35">
            <a:extLst>
              <a:ext uri="{FF2B5EF4-FFF2-40B4-BE49-F238E27FC236}">
                <a16:creationId xmlns:a16="http://schemas.microsoft.com/office/drawing/2014/main" id="{C5998604-5E48-4688-BA4C-31727AB65126}"/>
              </a:ext>
            </a:extLst>
          </p:cNvPr>
          <p:cNvPicPr>
            <a:picLocks noChangeAspect="1"/>
          </p:cNvPicPr>
          <p:nvPr/>
        </p:nvPicPr>
        <p:blipFill>
          <a:blip r:embed="rId4"/>
          <a:stretch>
            <a:fillRect/>
          </a:stretch>
        </p:blipFill>
        <p:spPr>
          <a:xfrm>
            <a:off x="3392829" y="4824972"/>
            <a:ext cx="325104" cy="325104"/>
          </a:xfrm>
          <a:prstGeom prst="rect">
            <a:avLst/>
          </a:prstGeom>
        </p:spPr>
      </p:pic>
      <p:pic>
        <p:nvPicPr>
          <p:cNvPr id="37" name="Picture 36">
            <a:extLst>
              <a:ext uri="{FF2B5EF4-FFF2-40B4-BE49-F238E27FC236}">
                <a16:creationId xmlns:a16="http://schemas.microsoft.com/office/drawing/2014/main" id="{449DE0C4-DB1C-49E9-9C48-29FB5B7F9B96}"/>
              </a:ext>
            </a:extLst>
          </p:cNvPr>
          <p:cNvPicPr>
            <a:picLocks noChangeAspect="1"/>
          </p:cNvPicPr>
          <p:nvPr/>
        </p:nvPicPr>
        <p:blipFill>
          <a:blip r:embed="rId4"/>
          <a:stretch>
            <a:fillRect/>
          </a:stretch>
        </p:blipFill>
        <p:spPr>
          <a:xfrm>
            <a:off x="4607969" y="4818100"/>
            <a:ext cx="325104" cy="325104"/>
          </a:xfrm>
          <a:prstGeom prst="rect">
            <a:avLst/>
          </a:prstGeom>
        </p:spPr>
      </p:pic>
      <p:pic>
        <p:nvPicPr>
          <p:cNvPr id="38" name="Picture 37">
            <a:extLst>
              <a:ext uri="{FF2B5EF4-FFF2-40B4-BE49-F238E27FC236}">
                <a16:creationId xmlns:a16="http://schemas.microsoft.com/office/drawing/2014/main" id="{C21171A3-9646-4AAF-BA4E-6C4F28542E3E}"/>
              </a:ext>
            </a:extLst>
          </p:cNvPr>
          <p:cNvPicPr>
            <a:picLocks noChangeAspect="1"/>
          </p:cNvPicPr>
          <p:nvPr/>
        </p:nvPicPr>
        <p:blipFill>
          <a:blip r:embed="rId4"/>
          <a:stretch>
            <a:fillRect/>
          </a:stretch>
        </p:blipFill>
        <p:spPr>
          <a:xfrm>
            <a:off x="5814529" y="4812241"/>
            <a:ext cx="325104" cy="325104"/>
          </a:xfrm>
          <a:prstGeom prst="rect">
            <a:avLst/>
          </a:prstGeom>
        </p:spPr>
      </p:pic>
      <p:pic>
        <p:nvPicPr>
          <p:cNvPr id="39" name="Picture 38">
            <a:extLst>
              <a:ext uri="{FF2B5EF4-FFF2-40B4-BE49-F238E27FC236}">
                <a16:creationId xmlns:a16="http://schemas.microsoft.com/office/drawing/2014/main" id="{29E15BC7-23A1-487C-8268-DE7D6736C535}"/>
              </a:ext>
            </a:extLst>
          </p:cNvPr>
          <p:cNvPicPr>
            <a:picLocks noChangeAspect="1"/>
          </p:cNvPicPr>
          <p:nvPr/>
        </p:nvPicPr>
        <p:blipFill>
          <a:blip r:embed="rId4"/>
          <a:stretch>
            <a:fillRect/>
          </a:stretch>
        </p:blipFill>
        <p:spPr>
          <a:xfrm>
            <a:off x="6988159" y="4818477"/>
            <a:ext cx="325104" cy="325104"/>
          </a:xfrm>
          <a:prstGeom prst="rect">
            <a:avLst/>
          </a:prstGeom>
        </p:spPr>
      </p:pic>
      <p:pic>
        <p:nvPicPr>
          <p:cNvPr id="40" name="Picture 39">
            <a:extLst>
              <a:ext uri="{FF2B5EF4-FFF2-40B4-BE49-F238E27FC236}">
                <a16:creationId xmlns:a16="http://schemas.microsoft.com/office/drawing/2014/main" id="{17FCC87B-C0FB-494B-9C67-9C7CC8CF7528}"/>
              </a:ext>
            </a:extLst>
          </p:cNvPr>
          <p:cNvPicPr>
            <a:picLocks noChangeAspect="1"/>
          </p:cNvPicPr>
          <p:nvPr/>
        </p:nvPicPr>
        <p:blipFill>
          <a:blip r:embed="rId4"/>
          <a:stretch>
            <a:fillRect/>
          </a:stretch>
        </p:blipFill>
        <p:spPr>
          <a:xfrm>
            <a:off x="8224793" y="4836239"/>
            <a:ext cx="325104" cy="325104"/>
          </a:xfrm>
          <a:prstGeom prst="rect">
            <a:avLst/>
          </a:prstGeom>
        </p:spPr>
      </p:pic>
      <p:pic>
        <p:nvPicPr>
          <p:cNvPr id="41" name="Picture 40">
            <a:extLst>
              <a:ext uri="{FF2B5EF4-FFF2-40B4-BE49-F238E27FC236}">
                <a16:creationId xmlns:a16="http://schemas.microsoft.com/office/drawing/2014/main" id="{818AB68A-DCC2-44E0-BB8E-C489C584E71D}"/>
              </a:ext>
            </a:extLst>
          </p:cNvPr>
          <p:cNvPicPr>
            <a:picLocks noChangeAspect="1"/>
          </p:cNvPicPr>
          <p:nvPr/>
        </p:nvPicPr>
        <p:blipFill>
          <a:blip r:embed="rId4"/>
          <a:stretch>
            <a:fillRect/>
          </a:stretch>
        </p:blipFill>
        <p:spPr>
          <a:xfrm>
            <a:off x="9429925" y="4805048"/>
            <a:ext cx="325104" cy="325104"/>
          </a:xfrm>
          <a:prstGeom prst="rect">
            <a:avLst/>
          </a:prstGeom>
        </p:spPr>
      </p:pic>
      <p:pic>
        <p:nvPicPr>
          <p:cNvPr id="42" name="Picture 2" descr="https://www.starrlifesciences.com/sites/all/themes/corporate/images/icon2.jpg">
            <a:extLst>
              <a:ext uri="{FF2B5EF4-FFF2-40B4-BE49-F238E27FC236}">
                <a16:creationId xmlns:a16="http://schemas.microsoft.com/office/drawing/2014/main" id="{B122444B-D903-4936-95A8-188C059D48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584" y="4529674"/>
            <a:ext cx="581686" cy="61312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E3B989AF-E43C-4353-93AF-2E34CDA865DC}"/>
              </a:ext>
            </a:extLst>
          </p:cNvPr>
          <p:cNvPicPr>
            <a:picLocks noChangeAspect="1"/>
          </p:cNvPicPr>
          <p:nvPr/>
        </p:nvPicPr>
        <p:blipFill rotWithShape="1">
          <a:blip r:embed="rId6"/>
          <a:srcRect l="49999" r="1"/>
          <a:stretch/>
        </p:blipFill>
        <p:spPr>
          <a:xfrm>
            <a:off x="10862447" y="4798879"/>
            <a:ext cx="182880" cy="750040"/>
          </a:xfrm>
          <a:prstGeom prst="rect">
            <a:avLst/>
          </a:prstGeom>
        </p:spPr>
      </p:pic>
      <p:pic>
        <p:nvPicPr>
          <p:cNvPr id="44" name="Picture 43">
            <a:extLst>
              <a:ext uri="{FF2B5EF4-FFF2-40B4-BE49-F238E27FC236}">
                <a16:creationId xmlns:a16="http://schemas.microsoft.com/office/drawing/2014/main" id="{F5525857-CC72-4F94-9699-08EA4BCA3540}"/>
              </a:ext>
            </a:extLst>
          </p:cNvPr>
          <p:cNvPicPr>
            <a:picLocks noChangeAspect="1"/>
          </p:cNvPicPr>
          <p:nvPr/>
        </p:nvPicPr>
        <p:blipFill>
          <a:blip r:embed="rId7"/>
          <a:stretch>
            <a:fillRect/>
          </a:stretch>
        </p:blipFill>
        <p:spPr>
          <a:xfrm>
            <a:off x="11058925" y="4918888"/>
            <a:ext cx="465117" cy="359303"/>
          </a:xfrm>
          <a:prstGeom prst="rect">
            <a:avLst/>
          </a:prstGeom>
        </p:spPr>
      </p:pic>
      <p:sp>
        <p:nvSpPr>
          <p:cNvPr id="45" name="TextBox 44">
            <a:extLst>
              <a:ext uri="{FF2B5EF4-FFF2-40B4-BE49-F238E27FC236}">
                <a16:creationId xmlns:a16="http://schemas.microsoft.com/office/drawing/2014/main" id="{5CEDFABE-5573-44C3-BE90-8FB22EE8677E}"/>
              </a:ext>
            </a:extLst>
          </p:cNvPr>
          <p:cNvSpPr txBox="1"/>
          <p:nvPr/>
        </p:nvSpPr>
        <p:spPr>
          <a:xfrm>
            <a:off x="6368233" y="5913545"/>
            <a:ext cx="5823767" cy="523220"/>
          </a:xfrm>
          <a:prstGeom prst="rect">
            <a:avLst/>
          </a:prstGeom>
          <a:noFill/>
        </p:spPr>
        <p:txBody>
          <a:bodyPr wrap="square">
            <a:spAutoFit/>
          </a:bodyPr>
          <a:lstStyle/>
          <a:p>
            <a:r>
              <a:rPr lang="en-US" sz="1400" b="0" i="1" u="none" strike="noStrike" dirty="0">
                <a:solidFill>
                  <a:srgbClr val="000000"/>
                </a:solidFill>
                <a:effectLst/>
                <a:latin typeface="Georgia" panose="02040502050405020303" pitchFamily="18" charset="0"/>
              </a:rPr>
              <a:t>LC/MS/MS: Liquid Chromatography tandem Mass Spectrometry</a:t>
            </a:r>
          </a:p>
          <a:p>
            <a:r>
              <a:rPr lang="en-US" sz="1400" i="1" dirty="0">
                <a:solidFill>
                  <a:srgbClr val="000000"/>
                </a:solidFill>
                <a:latin typeface="Georgia" panose="02040502050405020303" pitchFamily="18" charset="0"/>
              </a:rPr>
              <a:t>NIDA: National Institute of Drug Abuse</a:t>
            </a:r>
            <a:r>
              <a:rPr lang="en-US" sz="1400" b="0" i="1" u="none" strike="noStrike" dirty="0">
                <a:solidFill>
                  <a:srgbClr val="000000"/>
                </a:solidFill>
                <a:effectLst/>
                <a:latin typeface="Georgia" panose="02040502050405020303" pitchFamily="18" charset="0"/>
              </a:rPr>
              <a:t> </a:t>
            </a:r>
            <a:endParaRPr lang="en-US" sz="1400" i="1" dirty="0"/>
          </a:p>
        </p:txBody>
      </p:sp>
    </p:spTree>
    <p:extLst>
      <p:ext uri="{BB962C8B-B14F-4D97-AF65-F5344CB8AC3E}">
        <p14:creationId xmlns:p14="http://schemas.microsoft.com/office/powerpoint/2010/main" val="1040909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AC3B06-2DBB-4BED-8852-06BD402BE671}"/>
              </a:ext>
            </a:extLst>
          </p:cNvPr>
          <p:cNvPicPr>
            <a:picLocks noChangeAspect="1"/>
          </p:cNvPicPr>
          <p:nvPr/>
        </p:nvPicPr>
        <p:blipFill>
          <a:blip r:embed="rId2"/>
          <a:stretch>
            <a:fillRect/>
          </a:stretch>
        </p:blipFill>
        <p:spPr>
          <a:xfrm>
            <a:off x="1219200" y="1066800"/>
            <a:ext cx="9526165" cy="4267200"/>
          </a:xfrm>
          <a:prstGeom prst="rect">
            <a:avLst/>
          </a:prstGeom>
        </p:spPr>
      </p:pic>
    </p:spTree>
    <p:extLst>
      <p:ext uri="{BB962C8B-B14F-4D97-AF65-F5344CB8AC3E}">
        <p14:creationId xmlns:p14="http://schemas.microsoft.com/office/powerpoint/2010/main" val="24256443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2|29|11.4|7.9|28.9"/>
</p:tagLst>
</file>

<file path=ppt/tags/tag2.xml><?xml version="1.0" encoding="utf-8"?>
<p:tagLst xmlns:a="http://schemas.openxmlformats.org/drawingml/2006/main" xmlns:r="http://schemas.openxmlformats.org/officeDocument/2006/relationships" xmlns:p="http://schemas.openxmlformats.org/presentationml/2006/main">
  <p:tag name="TIMING" val="|1.1|9.8|38.7|6.7"/>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51854</TotalTime>
  <Words>1505</Words>
  <Application>Microsoft Office PowerPoint</Application>
  <PresentationFormat>Widescreen</PresentationFormat>
  <Paragraphs>289</Paragraphs>
  <Slides>18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Georgia</vt:lpstr>
      <vt:lpstr>1_Office Theme</vt:lpstr>
      <vt:lpstr>Possible manuscripts for Cannabis pilot project </vt:lpstr>
      <vt:lpstr>Study Background &amp; Hypothesis</vt:lpstr>
      <vt:lpstr>Study Background &amp; Hypothesis</vt:lpstr>
      <vt:lpstr>PowerPoint Presentation</vt:lpstr>
      <vt:lpstr>Available Datasets</vt:lpstr>
      <vt:lpstr>Possible Manuscript</vt:lpstr>
      <vt:lpstr>PowerPoint Presentation</vt:lpstr>
      <vt:lpstr>Methods</vt:lpstr>
      <vt:lpstr>PowerPoint Presentation</vt:lpstr>
      <vt:lpstr>Results</vt:lpstr>
      <vt:lpstr>PowerPoint Presentation</vt:lpstr>
      <vt:lpstr>PowerPoint Presentation</vt:lpstr>
      <vt:lpstr>PowerPoint Presentation</vt:lpstr>
      <vt:lpstr>PowerPoint Presentation</vt:lpstr>
      <vt:lpstr>Results</vt:lpstr>
      <vt:lpstr>Telemetry: Data Processing &amp; Analysis</vt:lpstr>
      <vt:lpstr>Acute effects on body temperature following initial exposure</vt:lpstr>
      <vt:lpstr>Acute effects on body temperature after chronic exposure</vt:lpstr>
    </vt:vector>
  </TitlesOfParts>
  <Company>SUNY Campus Agreement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Metabolomics 101 - From experimental design and sample preparation to data quality, data standards and data sharing  8:15 - 9:45 am Grand CB</dc:title>
  <dc:creator>Charmion Cruickshank-Quinn</dc:creator>
  <cp:lastModifiedBy>Reisdorph, Nichole</cp:lastModifiedBy>
  <cp:revision>675</cp:revision>
  <cp:lastPrinted>2021-11-04T19:50:29Z</cp:lastPrinted>
  <dcterms:created xsi:type="dcterms:W3CDTF">2015-06-07T14:42:44Z</dcterms:created>
  <dcterms:modified xsi:type="dcterms:W3CDTF">2021-12-21T20:46:22Z</dcterms:modified>
</cp:coreProperties>
</file>